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23"/>
  </p:notesMasterIdLst>
  <p:sldIdLst>
    <p:sldId id="257" r:id="rId3"/>
    <p:sldId id="258" r:id="rId4"/>
    <p:sldId id="264" r:id="rId5"/>
    <p:sldId id="265" r:id="rId6"/>
    <p:sldId id="271" r:id="rId7"/>
    <p:sldId id="266" r:id="rId8"/>
    <p:sldId id="267" r:id="rId9"/>
    <p:sldId id="273" r:id="rId10"/>
    <p:sldId id="272" r:id="rId11"/>
    <p:sldId id="269" r:id="rId12"/>
    <p:sldId id="268" r:id="rId13"/>
    <p:sldId id="274" r:id="rId14"/>
    <p:sldId id="262" r:id="rId15"/>
    <p:sldId id="261" r:id="rId16"/>
    <p:sldId id="280" r:id="rId17"/>
    <p:sldId id="270" r:id="rId18"/>
    <p:sldId id="276" r:id="rId19"/>
    <p:sldId id="279" r:id="rId20"/>
    <p:sldId id="259"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4632" autoAdjust="0"/>
  </p:normalViewPr>
  <p:slideViewPr>
    <p:cSldViewPr>
      <p:cViewPr varScale="1">
        <p:scale>
          <a:sx n="92" d="100"/>
          <a:sy n="92" d="100"/>
        </p:scale>
        <p:origin x="942" y="90"/>
      </p:cViewPr>
      <p:guideLst>
        <p:guide orient="horz" pos="2160"/>
        <p:guide pos="2880"/>
      </p:guideLst>
    </p:cSldViewPr>
  </p:slideViewPr>
  <p:outlineViewPr>
    <p:cViewPr>
      <p:scale>
        <a:sx n="33" d="100"/>
        <a:sy n="33" d="100"/>
      </p:scale>
      <p:origin x="0" y="6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FA81D-3656-469A-8BC5-3263D5F65442}" type="datetimeFigureOut">
              <a:rPr lang="en-US" smtClean="0"/>
              <a:pPr/>
              <a:t>10/20/2014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E0E2B-33DF-425D-BA2F-BCFA3A3C86D3}" type="slidenum">
              <a:rPr lang="en-US" smtClean="0"/>
              <a:pPr/>
              <a:t>‹#›</a:t>
            </a:fld>
            <a:endParaRPr lang="en-US" dirty="0"/>
          </a:p>
        </p:txBody>
      </p:sp>
    </p:spTree>
    <p:extLst>
      <p:ext uri="{BB962C8B-B14F-4D97-AF65-F5344CB8AC3E}">
        <p14:creationId xmlns:p14="http://schemas.microsoft.com/office/powerpoint/2010/main" val="19114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Rot="1" noChangeAspect="1" noChangeArrowheads="1" noTextEdit="1"/>
          </p:cNvSpPr>
          <p:nvPr>
            <p:ph type="sldImg"/>
          </p:nvPr>
        </p:nvSpPr>
        <p:spPr>
          <a:xfrm>
            <a:off x="817563" y="217488"/>
            <a:ext cx="5454650" cy="4092575"/>
          </a:xfrm>
          <a:ln/>
        </p:spPr>
      </p:sp>
      <p:sp>
        <p:nvSpPr>
          <p:cNvPr id="985091" name="Rectangle 3"/>
          <p:cNvSpPr>
            <a:spLocks noGrp="1" noChangeArrowheads="1"/>
          </p:cNvSpPr>
          <p:nvPr>
            <p:ph type="body" idx="1"/>
          </p:nvPr>
        </p:nvSpPr>
        <p:spPr>
          <a:xfrm>
            <a:off x="857250" y="4423660"/>
            <a:ext cx="5373342" cy="4091066"/>
          </a:xfrm>
        </p:spPr>
        <p:txBody>
          <a:bodyPr/>
          <a:lstStyle/>
          <a:p>
            <a:endParaRPr lang="en-US" dirty="0"/>
          </a:p>
        </p:txBody>
      </p:sp>
    </p:spTree>
    <p:extLst>
      <p:ext uri="{BB962C8B-B14F-4D97-AF65-F5344CB8AC3E}">
        <p14:creationId xmlns:p14="http://schemas.microsoft.com/office/powerpoint/2010/main" val="184640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900MHz can be</a:t>
            </a:r>
            <a:r>
              <a:rPr lang="en-US" baseline="0" dirty="0" smtClean="0"/>
              <a:t> either licensed or unlicensed</a:t>
            </a:r>
            <a:endParaRPr lang="en-US" dirty="0"/>
          </a:p>
        </p:txBody>
      </p:sp>
      <p:sp>
        <p:nvSpPr>
          <p:cNvPr id="4" name="Slide Number Placeholder 3"/>
          <p:cNvSpPr>
            <a:spLocks noGrp="1"/>
          </p:cNvSpPr>
          <p:nvPr>
            <p:ph type="sldNum" sz="quarter" idx="10"/>
          </p:nvPr>
        </p:nvSpPr>
        <p:spPr/>
        <p:txBody>
          <a:bodyPr/>
          <a:lstStyle/>
          <a:p>
            <a:fld id="{B44E0E2B-33DF-425D-BA2F-BCFA3A3C86D3}" type="slidenum">
              <a:rPr lang="en-US" smtClean="0"/>
              <a:pPr/>
              <a:t>10</a:t>
            </a:fld>
            <a:endParaRPr lang="en-US" dirty="0"/>
          </a:p>
        </p:txBody>
      </p:sp>
    </p:spTree>
    <p:extLst>
      <p:ext uri="{BB962C8B-B14F-4D97-AF65-F5344CB8AC3E}">
        <p14:creationId xmlns:p14="http://schemas.microsoft.com/office/powerpoint/2010/main" val="137369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E0E2B-33DF-425D-BA2F-BCFA3A3C86D3}" type="slidenum">
              <a:rPr lang="en-US" smtClean="0"/>
              <a:pPr/>
              <a:t>15</a:t>
            </a:fld>
            <a:endParaRPr lang="en-US" dirty="0"/>
          </a:p>
        </p:txBody>
      </p:sp>
    </p:spTree>
    <p:extLst>
      <p:ext uri="{BB962C8B-B14F-4D97-AF65-F5344CB8AC3E}">
        <p14:creationId xmlns:p14="http://schemas.microsoft.com/office/powerpoint/2010/main" val="321563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6195" name="Rectangle 3"/>
          <p:cNvSpPr>
            <a:spLocks noGrp="1" noChangeArrowheads="1"/>
          </p:cNvSpPr>
          <p:nvPr>
            <p:ph type="ctrTitle" sz="quarter"/>
          </p:nvPr>
        </p:nvSpPr>
        <p:spPr>
          <a:xfrm>
            <a:off x="357188" y="280988"/>
            <a:ext cx="8401050" cy="1395412"/>
          </a:xfrm>
        </p:spPr>
        <p:txBody>
          <a:bodyPr/>
          <a:lstStyle>
            <a:lvl1pPr>
              <a:defRPr sz="5000"/>
            </a:lvl1pPr>
          </a:lstStyle>
          <a:p>
            <a:pPr lvl="0"/>
            <a:r>
              <a:rPr lang="en-US" noProof="0" smtClean="0"/>
              <a:t>Click to edit Master title style</a:t>
            </a:r>
          </a:p>
        </p:txBody>
      </p:sp>
      <p:sp>
        <p:nvSpPr>
          <p:cNvPr id="776196" name="Rectangle 4"/>
          <p:cNvSpPr>
            <a:spLocks noGrp="1" noChangeArrowheads="1"/>
          </p:cNvSpPr>
          <p:nvPr>
            <p:ph type="subTitle" sz="quarter" idx="1"/>
          </p:nvPr>
        </p:nvSpPr>
        <p:spPr>
          <a:xfrm>
            <a:off x="361950" y="1905000"/>
            <a:ext cx="8396288" cy="1752600"/>
          </a:xfrm>
        </p:spPr>
        <p:txBody>
          <a:bodyPr/>
          <a:lstStyle>
            <a:lvl1pPr>
              <a:spcBef>
                <a:spcPct val="0"/>
              </a:spcBef>
              <a:defRPr sz="5000">
                <a:solidFill>
                  <a:srgbClr val="7C9DFD"/>
                </a:solidFill>
              </a:defRPr>
            </a:lvl1pPr>
          </a:lstStyle>
          <a:p>
            <a:pPr lvl="0"/>
            <a:r>
              <a:rPr lang="en-US" noProof="0" smtClean="0"/>
              <a:t>Click to edit Master subtitle style</a:t>
            </a:r>
          </a:p>
        </p:txBody>
      </p:sp>
    </p:spTree>
    <p:extLst>
      <p:ext uri="{BB962C8B-B14F-4D97-AF65-F5344CB8AC3E}">
        <p14:creationId xmlns:p14="http://schemas.microsoft.com/office/powerpoint/2010/main" val="387896397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465672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188346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765300"/>
            <a:ext cx="4152900" cy="4097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65300"/>
            <a:ext cx="4154488" cy="4097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45646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205332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104730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03984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88627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141296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36927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357188"/>
            <a:ext cx="2117725"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57188"/>
            <a:ext cx="6202363"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22370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1290C-8358-491D-8516-65E5B1544020}" type="datetimeFigureOut">
              <a:rPr lang="en-US" smtClean="0"/>
              <a:pPr/>
              <a:t>10/20/2014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869F4-DD6A-45B9-A41D-C0BE96C4178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1290C-8358-491D-8516-65E5B1544020}" type="datetimeFigureOut">
              <a:rPr lang="en-US" smtClean="0"/>
              <a:pPr/>
              <a:t>10/20/2014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869F4-DD6A-45B9-A41D-C0BE96C417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55600" y="357188"/>
            <a:ext cx="8459788"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p:txBody>
      </p:sp>
      <p:sp>
        <p:nvSpPr>
          <p:cNvPr id="1027" name="Rectangle 4"/>
          <p:cNvSpPr>
            <a:spLocks noGrp="1" noChangeArrowheads="1"/>
          </p:cNvSpPr>
          <p:nvPr>
            <p:ph type="body" idx="1"/>
          </p:nvPr>
        </p:nvSpPr>
        <p:spPr bwMode="auto">
          <a:xfrm>
            <a:off x="342900" y="1765300"/>
            <a:ext cx="8459788" cy="40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10110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rtl="0" eaLnBrk="0" fontAlgn="base" hangingPunct="0">
        <a:lnSpc>
          <a:spcPct val="95000"/>
        </a:lnSpc>
        <a:spcBef>
          <a:spcPct val="0"/>
        </a:spcBef>
        <a:spcAft>
          <a:spcPct val="0"/>
        </a:spcAft>
        <a:defRPr sz="4000">
          <a:solidFill>
            <a:srgbClr val="4157AD"/>
          </a:solidFill>
          <a:latin typeface="+mj-lt"/>
          <a:ea typeface="+mj-ea"/>
          <a:cs typeface="+mj-cs"/>
        </a:defRPr>
      </a:lvl1pPr>
      <a:lvl2pPr algn="l" rtl="0" eaLnBrk="0" fontAlgn="base" hangingPunct="0">
        <a:lnSpc>
          <a:spcPct val="95000"/>
        </a:lnSpc>
        <a:spcBef>
          <a:spcPct val="0"/>
        </a:spcBef>
        <a:spcAft>
          <a:spcPct val="0"/>
        </a:spcAft>
        <a:defRPr sz="4000">
          <a:solidFill>
            <a:srgbClr val="4157AD"/>
          </a:solidFill>
          <a:latin typeface="GE Inspira" pitchFamily="34" charset="0"/>
        </a:defRPr>
      </a:lvl2pPr>
      <a:lvl3pPr algn="l" rtl="0" eaLnBrk="0" fontAlgn="base" hangingPunct="0">
        <a:lnSpc>
          <a:spcPct val="95000"/>
        </a:lnSpc>
        <a:spcBef>
          <a:spcPct val="0"/>
        </a:spcBef>
        <a:spcAft>
          <a:spcPct val="0"/>
        </a:spcAft>
        <a:defRPr sz="4000">
          <a:solidFill>
            <a:srgbClr val="4157AD"/>
          </a:solidFill>
          <a:latin typeface="GE Inspira" pitchFamily="34" charset="0"/>
        </a:defRPr>
      </a:lvl3pPr>
      <a:lvl4pPr algn="l" rtl="0" eaLnBrk="0" fontAlgn="base" hangingPunct="0">
        <a:lnSpc>
          <a:spcPct val="95000"/>
        </a:lnSpc>
        <a:spcBef>
          <a:spcPct val="0"/>
        </a:spcBef>
        <a:spcAft>
          <a:spcPct val="0"/>
        </a:spcAft>
        <a:defRPr sz="4000">
          <a:solidFill>
            <a:srgbClr val="4157AD"/>
          </a:solidFill>
          <a:latin typeface="GE Inspira" pitchFamily="34" charset="0"/>
        </a:defRPr>
      </a:lvl4pPr>
      <a:lvl5pPr algn="l" rtl="0" eaLnBrk="0" fontAlgn="base" hangingPunct="0">
        <a:lnSpc>
          <a:spcPct val="95000"/>
        </a:lnSpc>
        <a:spcBef>
          <a:spcPct val="0"/>
        </a:spcBef>
        <a:spcAft>
          <a:spcPct val="0"/>
        </a:spcAft>
        <a:defRPr sz="4000">
          <a:solidFill>
            <a:srgbClr val="4157AD"/>
          </a:solidFill>
          <a:latin typeface="GE Inspira" pitchFamily="34" charset="0"/>
        </a:defRPr>
      </a:lvl5pPr>
      <a:lvl6pPr marL="457200" algn="l" rtl="0" fontAlgn="base">
        <a:lnSpc>
          <a:spcPct val="95000"/>
        </a:lnSpc>
        <a:spcBef>
          <a:spcPct val="0"/>
        </a:spcBef>
        <a:spcAft>
          <a:spcPct val="0"/>
        </a:spcAft>
        <a:defRPr sz="4000">
          <a:solidFill>
            <a:srgbClr val="4157AD"/>
          </a:solidFill>
          <a:latin typeface="GE Inspira" pitchFamily="34" charset="0"/>
        </a:defRPr>
      </a:lvl6pPr>
      <a:lvl7pPr marL="914400" algn="l" rtl="0" fontAlgn="base">
        <a:lnSpc>
          <a:spcPct val="95000"/>
        </a:lnSpc>
        <a:spcBef>
          <a:spcPct val="0"/>
        </a:spcBef>
        <a:spcAft>
          <a:spcPct val="0"/>
        </a:spcAft>
        <a:defRPr sz="4000">
          <a:solidFill>
            <a:srgbClr val="4157AD"/>
          </a:solidFill>
          <a:latin typeface="GE Inspira" pitchFamily="34" charset="0"/>
        </a:defRPr>
      </a:lvl7pPr>
      <a:lvl8pPr marL="1371600" algn="l" rtl="0" fontAlgn="base">
        <a:lnSpc>
          <a:spcPct val="95000"/>
        </a:lnSpc>
        <a:spcBef>
          <a:spcPct val="0"/>
        </a:spcBef>
        <a:spcAft>
          <a:spcPct val="0"/>
        </a:spcAft>
        <a:defRPr sz="4000">
          <a:solidFill>
            <a:srgbClr val="4157AD"/>
          </a:solidFill>
          <a:latin typeface="GE Inspira" pitchFamily="34" charset="0"/>
        </a:defRPr>
      </a:lvl8pPr>
      <a:lvl9pPr marL="1828800" algn="l" rtl="0" fontAlgn="base">
        <a:lnSpc>
          <a:spcPct val="95000"/>
        </a:lnSpc>
        <a:spcBef>
          <a:spcPct val="0"/>
        </a:spcBef>
        <a:spcAft>
          <a:spcPct val="0"/>
        </a:spcAft>
        <a:defRPr sz="4000">
          <a:solidFill>
            <a:srgbClr val="4157AD"/>
          </a:solidFill>
          <a:latin typeface="GE Inspira" pitchFamily="34" charset="0"/>
        </a:defRPr>
      </a:lvl9pPr>
    </p:titleStyle>
    <p:bodyStyle>
      <a:lvl1pPr marL="342900" indent="-342900" algn="l" rtl="0" eaLnBrk="0" fontAlgn="base" hangingPunct="0">
        <a:spcBef>
          <a:spcPct val="20000"/>
        </a:spcBef>
        <a:spcAft>
          <a:spcPct val="0"/>
        </a:spcAft>
        <a:buClr>
          <a:srgbClr val="004880"/>
        </a:buClr>
        <a:defRPr sz="3200">
          <a:solidFill>
            <a:srgbClr val="4157AD"/>
          </a:solidFill>
          <a:latin typeface="+mn-lt"/>
          <a:ea typeface="+mn-ea"/>
          <a:cs typeface="+mn-cs"/>
        </a:defRPr>
      </a:lvl1pPr>
      <a:lvl2pPr marL="403225" indent="-288925" algn="l" rtl="0" eaLnBrk="0" fontAlgn="base" hangingPunct="0">
        <a:spcBef>
          <a:spcPct val="20000"/>
        </a:spcBef>
        <a:spcAft>
          <a:spcPct val="0"/>
        </a:spcAft>
        <a:buClr>
          <a:srgbClr val="004880"/>
        </a:buClr>
        <a:buFont typeface="GE Inspira" pitchFamily="34" charset="0"/>
        <a:buChar char="&gt;"/>
        <a:defRPr sz="3200">
          <a:solidFill>
            <a:srgbClr val="4157AD"/>
          </a:solidFill>
          <a:latin typeface="+mn-lt"/>
        </a:defRPr>
      </a:lvl2pPr>
      <a:lvl3pPr marL="857250" indent="-277813" algn="l" rtl="0" eaLnBrk="0" fontAlgn="base" hangingPunct="0">
        <a:spcBef>
          <a:spcPct val="20000"/>
        </a:spcBef>
        <a:spcAft>
          <a:spcPct val="0"/>
        </a:spcAft>
        <a:buClr>
          <a:srgbClr val="004880"/>
        </a:buClr>
        <a:buChar char="–"/>
        <a:defRPr sz="3200">
          <a:solidFill>
            <a:srgbClr val="4157AD"/>
          </a:solidFill>
          <a:latin typeface="+mn-lt"/>
        </a:defRPr>
      </a:lvl3pPr>
      <a:lvl4pPr marL="1255713" indent="-284163" algn="l" rtl="0" eaLnBrk="0" fontAlgn="base" hangingPunct="0">
        <a:spcBef>
          <a:spcPct val="20000"/>
        </a:spcBef>
        <a:spcAft>
          <a:spcPct val="0"/>
        </a:spcAft>
        <a:buClr>
          <a:srgbClr val="004880"/>
        </a:buClr>
        <a:buFont typeface="Times" pitchFamily="18" charset="0"/>
        <a:buChar char="•"/>
        <a:defRPr sz="3200">
          <a:solidFill>
            <a:srgbClr val="4157AD"/>
          </a:solidFill>
          <a:latin typeface="+mn-lt"/>
        </a:defRPr>
      </a:lvl4pPr>
      <a:lvl5pPr marL="1658938" indent="-288925" algn="l" rtl="0" eaLnBrk="0" fontAlgn="base" hangingPunct="0">
        <a:spcBef>
          <a:spcPct val="20000"/>
        </a:spcBef>
        <a:spcAft>
          <a:spcPct val="0"/>
        </a:spcAft>
        <a:buClr>
          <a:srgbClr val="004880"/>
        </a:buClr>
        <a:buChar char="»"/>
        <a:defRPr sz="3200">
          <a:solidFill>
            <a:srgbClr val="4157AD"/>
          </a:solidFill>
          <a:latin typeface="+mn-lt"/>
        </a:defRPr>
      </a:lvl5pPr>
      <a:lvl6pPr marL="2116138" indent="-288925" algn="l" rtl="0" fontAlgn="base">
        <a:spcBef>
          <a:spcPct val="20000"/>
        </a:spcBef>
        <a:spcAft>
          <a:spcPct val="0"/>
        </a:spcAft>
        <a:buClr>
          <a:srgbClr val="004880"/>
        </a:buClr>
        <a:buChar char="»"/>
        <a:defRPr sz="3200">
          <a:solidFill>
            <a:srgbClr val="4157AD"/>
          </a:solidFill>
          <a:latin typeface="+mn-lt"/>
        </a:defRPr>
      </a:lvl6pPr>
      <a:lvl7pPr marL="2573338" indent="-288925" algn="l" rtl="0" fontAlgn="base">
        <a:spcBef>
          <a:spcPct val="20000"/>
        </a:spcBef>
        <a:spcAft>
          <a:spcPct val="0"/>
        </a:spcAft>
        <a:buClr>
          <a:srgbClr val="004880"/>
        </a:buClr>
        <a:buChar char="»"/>
        <a:defRPr sz="3200">
          <a:solidFill>
            <a:srgbClr val="4157AD"/>
          </a:solidFill>
          <a:latin typeface="+mn-lt"/>
        </a:defRPr>
      </a:lvl7pPr>
      <a:lvl8pPr marL="3030538" indent="-288925" algn="l" rtl="0" fontAlgn="base">
        <a:spcBef>
          <a:spcPct val="20000"/>
        </a:spcBef>
        <a:spcAft>
          <a:spcPct val="0"/>
        </a:spcAft>
        <a:buClr>
          <a:srgbClr val="004880"/>
        </a:buClr>
        <a:buChar char="»"/>
        <a:defRPr sz="3200">
          <a:solidFill>
            <a:srgbClr val="4157AD"/>
          </a:solidFill>
          <a:latin typeface="+mn-lt"/>
        </a:defRPr>
      </a:lvl8pPr>
      <a:lvl9pPr marL="3487738" indent="-288925" algn="l" rtl="0" fontAlgn="base">
        <a:spcBef>
          <a:spcPct val="20000"/>
        </a:spcBef>
        <a:spcAft>
          <a:spcPct val="0"/>
        </a:spcAft>
        <a:buClr>
          <a:srgbClr val="004880"/>
        </a:buClr>
        <a:buChar char="»"/>
        <a:defRPr sz="3200">
          <a:solidFill>
            <a:srgbClr val="4157A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Candice.King@ge.com"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7" name="Rectangle 3"/>
          <p:cNvSpPr>
            <a:spLocks noGrp="1" noChangeArrowheads="1"/>
          </p:cNvSpPr>
          <p:nvPr>
            <p:ph type="ctrTitle"/>
          </p:nvPr>
        </p:nvSpPr>
        <p:spPr>
          <a:xfrm>
            <a:off x="0" y="152400"/>
            <a:ext cx="7848600" cy="2667000"/>
          </a:xfrm>
        </p:spPr>
        <p:txBody>
          <a:bodyPr>
            <a:normAutofit fontScale="90000"/>
          </a:bodyPr>
          <a:lstStyle/>
          <a:p>
            <a:pPr>
              <a:lnSpc>
                <a:spcPct val="110000"/>
              </a:lnSpc>
            </a:pPr>
            <a:r>
              <a:rPr lang="en-US" sz="3200" dirty="0" smtClean="0">
                <a:solidFill>
                  <a:schemeClr val="tx2"/>
                </a:solidFill>
                <a:latin typeface="GE Inspira Pitch" pitchFamily="34" charset="0"/>
              </a:rPr>
              <a:t>Fundamentals of Wireless Communications</a:t>
            </a:r>
            <a:r>
              <a:rPr lang="en-US" sz="3200" dirty="0">
                <a:solidFill>
                  <a:schemeClr val="bg2"/>
                </a:solidFill>
                <a:latin typeface="GE Inspira Pitch" pitchFamily="34" charset="0"/>
              </a:rPr>
              <a:t/>
            </a:r>
            <a:br>
              <a:rPr lang="en-US" sz="3200" dirty="0">
                <a:solidFill>
                  <a:schemeClr val="bg2"/>
                </a:solidFill>
                <a:latin typeface="GE Inspira Pitch" pitchFamily="34" charset="0"/>
              </a:rPr>
            </a:br>
            <a:r>
              <a:rPr lang="en-US" sz="3000" dirty="0" smtClean="0">
                <a:solidFill>
                  <a:schemeClr val="bg2"/>
                </a:solidFill>
                <a:latin typeface="GE Inspira Pitch" pitchFamily="34" charset="0"/>
              </a:rPr>
              <a:t/>
            </a:r>
            <a:br>
              <a:rPr lang="en-US" sz="3000" dirty="0" smtClean="0">
                <a:solidFill>
                  <a:schemeClr val="bg2"/>
                </a:solidFill>
                <a:latin typeface="GE Inspira Pitch" pitchFamily="34" charset="0"/>
              </a:rPr>
            </a:br>
            <a:r>
              <a:rPr lang="en-US" sz="3000" dirty="0">
                <a:solidFill>
                  <a:schemeClr val="bg2"/>
                </a:solidFill>
                <a:latin typeface="GE Inspira Pitch" pitchFamily="34" charset="0"/>
              </a:rPr>
              <a:t/>
            </a:r>
            <a:br>
              <a:rPr lang="en-US" sz="3000" dirty="0">
                <a:solidFill>
                  <a:schemeClr val="bg2"/>
                </a:solidFill>
                <a:latin typeface="GE Inspira Pitch" pitchFamily="34" charset="0"/>
              </a:rPr>
            </a:br>
            <a:r>
              <a:rPr lang="en-US" sz="1600" dirty="0">
                <a:latin typeface="GE Inspira Pitch" pitchFamily="34" charset="0"/>
              </a:rPr>
              <a:t/>
            </a:r>
            <a:br>
              <a:rPr lang="en-US" sz="1600" dirty="0">
                <a:latin typeface="GE Inspira Pitch" pitchFamily="34" charset="0"/>
              </a:rPr>
            </a:br>
            <a:r>
              <a:rPr lang="en-US" sz="2000" dirty="0">
                <a:latin typeface="GE Inspira Pitch" pitchFamily="34" charset="0"/>
              </a:rPr>
              <a:t/>
            </a:r>
            <a:br>
              <a:rPr lang="en-US" sz="2000" dirty="0">
                <a:latin typeface="GE Inspira Pitch" pitchFamily="34" charset="0"/>
              </a:rPr>
            </a:br>
            <a:endParaRPr lang="en-US" sz="1600" dirty="0">
              <a:latin typeface="GE Inspira Pitch" pitchFamily="34" charset="0"/>
            </a:endParaRPr>
          </a:p>
        </p:txBody>
      </p:sp>
      <p:sp>
        <p:nvSpPr>
          <p:cNvPr id="4" name="Rectangle 3"/>
          <p:cNvSpPr txBox="1">
            <a:spLocks noChangeArrowheads="1"/>
          </p:cNvSpPr>
          <p:nvPr/>
        </p:nvSpPr>
        <p:spPr bwMode="auto">
          <a:xfrm>
            <a:off x="304800" y="5867400"/>
            <a:ext cx="415564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25000"/>
              </a:spcBef>
              <a:spcAft>
                <a:spcPct val="0"/>
              </a:spcAft>
              <a:defRPr sz="5000">
                <a:solidFill>
                  <a:srgbClr val="1E4191"/>
                </a:solidFill>
                <a:latin typeface="+mj-lt"/>
                <a:ea typeface="+mj-ea"/>
                <a:cs typeface="+mj-cs"/>
              </a:defRPr>
            </a:lvl1pPr>
            <a:lvl2pPr algn="l" rtl="0" eaLnBrk="0" fontAlgn="base" hangingPunct="0">
              <a:lnSpc>
                <a:spcPct val="90000"/>
              </a:lnSpc>
              <a:spcBef>
                <a:spcPct val="0"/>
              </a:spcBef>
              <a:spcAft>
                <a:spcPct val="0"/>
              </a:spcAft>
              <a:defRPr sz="4000">
                <a:solidFill>
                  <a:srgbClr val="1E4191"/>
                </a:solidFill>
                <a:latin typeface="GE Inspira Pitch" pitchFamily="34" charset="0"/>
              </a:defRPr>
            </a:lvl2pPr>
            <a:lvl3pPr algn="l" rtl="0" eaLnBrk="0" fontAlgn="base" hangingPunct="0">
              <a:lnSpc>
                <a:spcPct val="90000"/>
              </a:lnSpc>
              <a:spcBef>
                <a:spcPct val="0"/>
              </a:spcBef>
              <a:spcAft>
                <a:spcPct val="0"/>
              </a:spcAft>
              <a:defRPr sz="4000">
                <a:solidFill>
                  <a:srgbClr val="1E4191"/>
                </a:solidFill>
                <a:latin typeface="GE Inspira Pitch" pitchFamily="34" charset="0"/>
              </a:defRPr>
            </a:lvl3pPr>
            <a:lvl4pPr algn="l" rtl="0" eaLnBrk="0" fontAlgn="base" hangingPunct="0">
              <a:lnSpc>
                <a:spcPct val="90000"/>
              </a:lnSpc>
              <a:spcBef>
                <a:spcPct val="0"/>
              </a:spcBef>
              <a:spcAft>
                <a:spcPct val="0"/>
              </a:spcAft>
              <a:defRPr sz="4000">
                <a:solidFill>
                  <a:srgbClr val="1E4191"/>
                </a:solidFill>
                <a:latin typeface="GE Inspira Pitch" pitchFamily="34" charset="0"/>
              </a:defRPr>
            </a:lvl4pPr>
            <a:lvl5pPr algn="l" rtl="0" eaLnBrk="0" fontAlgn="base" hangingPunct="0">
              <a:lnSpc>
                <a:spcPct val="90000"/>
              </a:lnSpc>
              <a:spcBef>
                <a:spcPct val="0"/>
              </a:spcBef>
              <a:spcAft>
                <a:spcPct val="0"/>
              </a:spcAft>
              <a:defRPr sz="4000">
                <a:solidFill>
                  <a:srgbClr val="1E4191"/>
                </a:solidFill>
                <a:latin typeface="GE Inspira Pitch" pitchFamily="34" charset="0"/>
              </a:defRPr>
            </a:lvl5pPr>
            <a:lvl6pPr marL="457200" algn="l" rtl="0" fontAlgn="base">
              <a:lnSpc>
                <a:spcPct val="90000"/>
              </a:lnSpc>
              <a:spcBef>
                <a:spcPct val="0"/>
              </a:spcBef>
              <a:spcAft>
                <a:spcPct val="0"/>
              </a:spcAft>
              <a:defRPr sz="4000">
                <a:solidFill>
                  <a:srgbClr val="1E4191"/>
                </a:solidFill>
                <a:latin typeface="GE Inspira Pitch" pitchFamily="34" charset="0"/>
              </a:defRPr>
            </a:lvl6pPr>
            <a:lvl7pPr marL="914400" algn="l" rtl="0" fontAlgn="base">
              <a:lnSpc>
                <a:spcPct val="90000"/>
              </a:lnSpc>
              <a:spcBef>
                <a:spcPct val="0"/>
              </a:spcBef>
              <a:spcAft>
                <a:spcPct val="0"/>
              </a:spcAft>
              <a:defRPr sz="4000">
                <a:solidFill>
                  <a:srgbClr val="1E4191"/>
                </a:solidFill>
                <a:latin typeface="GE Inspira Pitch" pitchFamily="34" charset="0"/>
              </a:defRPr>
            </a:lvl7pPr>
            <a:lvl8pPr marL="1371600" algn="l" rtl="0" fontAlgn="base">
              <a:lnSpc>
                <a:spcPct val="90000"/>
              </a:lnSpc>
              <a:spcBef>
                <a:spcPct val="0"/>
              </a:spcBef>
              <a:spcAft>
                <a:spcPct val="0"/>
              </a:spcAft>
              <a:defRPr sz="4000">
                <a:solidFill>
                  <a:srgbClr val="1E4191"/>
                </a:solidFill>
                <a:latin typeface="GE Inspira Pitch" pitchFamily="34" charset="0"/>
              </a:defRPr>
            </a:lvl8pPr>
            <a:lvl9pPr marL="1828800" algn="l" rtl="0" fontAlgn="base">
              <a:lnSpc>
                <a:spcPct val="90000"/>
              </a:lnSpc>
              <a:spcBef>
                <a:spcPct val="0"/>
              </a:spcBef>
              <a:spcAft>
                <a:spcPct val="0"/>
              </a:spcAft>
              <a:defRPr sz="4000">
                <a:solidFill>
                  <a:srgbClr val="1E4191"/>
                </a:solidFill>
                <a:latin typeface="GE Inspira Pitch" pitchFamily="34" charset="0"/>
              </a:defRPr>
            </a:lvl9pPr>
          </a:lstStyle>
          <a:p>
            <a:pPr algn="r">
              <a:lnSpc>
                <a:spcPct val="110000"/>
              </a:lnSpc>
            </a:pPr>
            <a:endParaRPr lang="en-US" sz="700" b="1" dirty="0">
              <a:latin typeface="GE Inspira Pitch" pitchFamily="34" charset="0"/>
            </a:endParaRPr>
          </a:p>
        </p:txBody>
      </p:sp>
      <p:pic>
        <p:nvPicPr>
          <p:cNvPr id="5" name="Picture 4" descr="Z:\   CS Jobs\CS02732 Cleaner Smarter External Internet\source images\iStock_000010716354Small.jpg"/>
          <p:cNvPicPr>
            <a:picLocks noChangeAspect="1" noChangeArrowheads="1"/>
          </p:cNvPicPr>
          <p:nvPr/>
        </p:nvPicPr>
        <p:blipFill>
          <a:blip r:embed="rId3" cstate="print">
            <a:extLst>
              <a:ext uri="{28A0092B-C50C-407E-A947-70E740481C1C}">
                <a14:useLocalDpi xmlns:a14="http://schemas.microsoft.com/office/drawing/2010/main" val="0"/>
              </a:ext>
            </a:extLst>
          </a:blip>
          <a:srcRect r="23" b="-56"/>
          <a:stretch>
            <a:fillRect/>
          </a:stretch>
        </p:blipFill>
        <p:spPr bwMode="auto">
          <a:xfrm>
            <a:off x="1447800" y="1371600"/>
            <a:ext cx="7147818" cy="2898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486400" y="4419600"/>
            <a:ext cx="3364407" cy="1015663"/>
          </a:xfrm>
          <a:prstGeom prst="rect">
            <a:avLst/>
          </a:prstGeom>
        </p:spPr>
        <p:txBody>
          <a:bodyPr wrap="square">
            <a:spAutoFit/>
          </a:bodyPr>
          <a:lstStyle/>
          <a:p>
            <a:pPr algn="ctr"/>
            <a:r>
              <a:rPr lang="en-US" sz="2400" dirty="0">
                <a:solidFill>
                  <a:schemeClr val="tx2"/>
                </a:solidFill>
                <a:latin typeface="GEInspira"/>
              </a:rPr>
              <a:t>Candice </a:t>
            </a:r>
            <a:r>
              <a:rPr lang="en-US" sz="2400" dirty="0" smtClean="0">
                <a:solidFill>
                  <a:schemeClr val="tx2"/>
                </a:solidFill>
                <a:latin typeface="GEInspira"/>
              </a:rPr>
              <a:t>King</a:t>
            </a:r>
            <a:r>
              <a:rPr lang="en-US" dirty="0" smtClean="0">
                <a:solidFill>
                  <a:schemeClr val="tx2"/>
                </a:solidFill>
                <a:latin typeface="GEInspira"/>
              </a:rPr>
              <a:t/>
            </a:r>
            <a:br>
              <a:rPr lang="en-US" dirty="0" smtClean="0">
                <a:solidFill>
                  <a:schemeClr val="tx2"/>
                </a:solidFill>
                <a:latin typeface="GEInspira"/>
              </a:rPr>
            </a:br>
            <a:r>
              <a:rPr lang="en-US" dirty="0" smtClean="0">
                <a:solidFill>
                  <a:schemeClr val="tx2"/>
                </a:solidFill>
                <a:latin typeface="GEInspira"/>
              </a:rPr>
              <a:t>General Electric</a:t>
            </a:r>
            <a:r>
              <a:rPr lang="en-US" dirty="0">
                <a:solidFill>
                  <a:schemeClr val="tx2"/>
                </a:solidFill>
                <a:latin typeface="GEInspira"/>
              </a:rPr>
              <a:t/>
            </a:r>
            <a:br>
              <a:rPr lang="en-US" dirty="0">
                <a:solidFill>
                  <a:schemeClr val="tx2"/>
                </a:solidFill>
                <a:latin typeface="GEInspira"/>
              </a:rPr>
            </a:br>
            <a:r>
              <a:rPr lang="en-US" dirty="0">
                <a:solidFill>
                  <a:schemeClr val="tx2"/>
                </a:solidFill>
                <a:latin typeface="GEInspira"/>
              </a:rPr>
              <a:t>Digital </a:t>
            </a:r>
            <a:r>
              <a:rPr lang="en-US" dirty="0" smtClean="0">
                <a:solidFill>
                  <a:schemeClr val="tx2"/>
                </a:solidFill>
                <a:latin typeface="GEInspira"/>
              </a:rPr>
              <a:t>Energy</a:t>
            </a:r>
            <a:endParaRPr lang="en-US" dirty="0">
              <a:solidFill>
                <a:schemeClr val="tx2"/>
              </a:solidFill>
              <a:latin typeface="GEInspira"/>
            </a:endParaRPr>
          </a:p>
        </p:txBody>
      </p:sp>
      <p:sp>
        <p:nvSpPr>
          <p:cNvPr id="8" name="Text Box 4"/>
          <p:cNvSpPr>
            <a:spLocks noChangeArrowheads="1"/>
          </p:cNvSpPr>
          <p:nvPr/>
        </p:nvSpPr>
        <p:spPr bwMode="auto">
          <a:xfrm>
            <a:off x="2576947" y="2857500"/>
            <a:ext cx="3645724" cy="78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sz="4000">
                <a:solidFill>
                  <a:srgbClr val="1E4191"/>
                </a:solidFill>
                <a:latin typeface="+mj-lt"/>
                <a:ea typeface="+mj-ea"/>
                <a:cs typeface="+mj-cs"/>
              </a:defRPr>
            </a:lvl1pPr>
            <a:lvl2pPr algn="l" rtl="0" eaLnBrk="0" fontAlgn="base" hangingPunct="0">
              <a:lnSpc>
                <a:spcPct val="90000"/>
              </a:lnSpc>
              <a:spcBef>
                <a:spcPct val="0"/>
              </a:spcBef>
              <a:spcAft>
                <a:spcPct val="0"/>
              </a:spcAft>
              <a:defRPr sz="4000">
                <a:solidFill>
                  <a:srgbClr val="1E4191"/>
                </a:solidFill>
                <a:latin typeface="GE Inspira Pitch" pitchFamily="34" charset="0"/>
              </a:defRPr>
            </a:lvl2pPr>
            <a:lvl3pPr algn="l" rtl="0" eaLnBrk="0" fontAlgn="base" hangingPunct="0">
              <a:lnSpc>
                <a:spcPct val="90000"/>
              </a:lnSpc>
              <a:spcBef>
                <a:spcPct val="0"/>
              </a:spcBef>
              <a:spcAft>
                <a:spcPct val="0"/>
              </a:spcAft>
              <a:defRPr sz="4000">
                <a:solidFill>
                  <a:srgbClr val="1E4191"/>
                </a:solidFill>
                <a:latin typeface="GE Inspira Pitch" pitchFamily="34" charset="0"/>
              </a:defRPr>
            </a:lvl3pPr>
            <a:lvl4pPr algn="l" rtl="0" eaLnBrk="0" fontAlgn="base" hangingPunct="0">
              <a:lnSpc>
                <a:spcPct val="90000"/>
              </a:lnSpc>
              <a:spcBef>
                <a:spcPct val="0"/>
              </a:spcBef>
              <a:spcAft>
                <a:spcPct val="0"/>
              </a:spcAft>
              <a:defRPr sz="4000">
                <a:solidFill>
                  <a:srgbClr val="1E4191"/>
                </a:solidFill>
                <a:latin typeface="GE Inspira Pitch" pitchFamily="34" charset="0"/>
              </a:defRPr>
            </a:lvl4pPr>
            <a:lvl5pPr algn="l" rtl="0" eaLnBrk="0" fontAlgn="base" hangingPunct="0">
              <a:lnSpc>
                <a:spcPct val="90000"/>
              </a:lnSpc>
              <a:spcBef>
                <a:spcPct val="0"/>
              </a:spcBef>
              <a:spcAft>
                <a:spcPct val="0"/>
              </a:spcAft>
              <a:defRPr sz="4000">
                <a:solidFill>
                  <a:srgbClr val="1E4191"/>
                </a:solidFill>
                <a:latin typeface="GE Inspira Pitch" pitchFamily="34" charset="0"/>
              </a:defRPr>
            </a:lvl5pPr>
            <a:lvl6pPr marL="457200" algn="l" rtl="0" fontAlgn="base">
              <a:lnSpc>
                <a:spcPct val="90000"/>
              </a:lnSpc>
              <a:spcBef>
                <a:spcPct val="0"/>
              </a:spcBef>
              <a:spcAft>
                <a:spcPct val="0"/>
              </a:spcAft>
              <a:defRPr sz="4000">
                <a:solidFill>
                  <a:srgbClr val="1E4191"/>
                </a:solidFill>
                <a:latin typeface="GE Inspira Pitch" pitchFamily="34" charset="0"/>
              </a:defRPr>
            </a:lvl6pPr>
            <a:lvl7pPr marL="914400" algn="l" rtl="0" fontAlgn="base">
              <a:lnSpc>
                <a:spcPct val="90000"/>
              </a:lnSpc>
              <a:spcBef>
                <a:spcPct val="0"/>
              </a:spcBef>
              <a:spcAft>
                <a:spcPct val="0"/>
              </a:spcAft>
              <a:defRPr sz="4000">
                <a:solidFill>
                  <a:srgbClr val="1E4191"/>
                </a:solidFill>
                <a:latin typeface="GE Inspira Pitch" pitchFamily="34" charset="0"/>
              </a:defRPr>
            </a:lvl7pPr>
            <a:lvl8pPr marL="1371600" algn="l" rtl="0" fontAlgn="base">
              <a:lnSpc>
                <a:spcPct val="90000"/>
              </a:lnSpc>
              <a:spcBef>
                <a:spcPct val="0"/>
              </a:spcBef>
              <a:spcAft>
                <a:spcPct val="0"/>
              </a:spcAft>
              <a:defRPr sz="4000">
                <a:solidFill>
                  <a:srgbClr val="1E4191"/>
                </a:solidFill>
                <a:latin typeface="GE Inspira Pitch" pitchFamily="34" charset="0"/>
              </a:defRPr>
            </a:lvl8pPr>
            <a:lvl9pPr marL="1828800" algn="l" rtl="0" fontAlgn="base">
              <a:lnSpc>
                <a:spcPct val="90000"/>
              </a:lnSpc>
              <a:spcBef>
                <a:spcPct val="0"/>
              </a:spcBef>
              <a:spcAft>
                <a:spcPct val="0"/>
              </a:spcAft>
              <a:defRPr sz="4000">
                <a:solidFill>
                  <a:srgbClr val="1E4191"/>
                </a:solidFill>
                <a:latin typeface="GE Inspira Pitch" pitchFamily="34" charset="0"/>
              </a:defRPr>
            </a:lvl9pPr>
          </a:lstStyle>
          <a:p>
            <a:pPr eaLnBrk="1" hangingPunct="1">
              <a:lnSpc>
                <a:spcPct val="100000"/>
              </a:lnSpc>
              <a:spcBef>
                <a:spcPct val="25000"/>
              </a:spcBef>
            </a:pPr>
            <a:r>
              <a:rPr lang="en-US" sz="1800" dirty="0" smtClean="0">
                <a:solidFill>
                  <a:schemeClr val="bg1"/>
                </a:solidFill>
              </a:rPr>
              <a:t>Cleaner, Smarter, More Efficient</a:t>
            </a:r>
            <a:r>
              <a:rPr lang="en-US" sz="4200" dirty="0" smtClean="0">
                <a:solidFill>
                  <a:schemeClr val="bg1"/>
                </a:solidFill>
              </a:rPr>
              <a:t/>
            </a:r>
            <a:br>
              <a:rPr lang="en-US" sz="4200" dirty="0" smtClean="0">
                <a:solidFill>
                  <a:schemeClr val="bg1"/>
                </a:solidFill>
              </a:rPr>
            </a:br>
            <a:endParaRPr lang="en-US" sz="5000" baseline="30000" dirty="0" smtClean="0">
              <a:solidFill>
                <a:srgbClr val="000000"/>
              </a:solidFill>
              <a:latin typeface="GEInspira" charset="0"/>
            </a:endParaRPr>
          </a:p>
        </p:txBody>
      </p:sp>
      <p:pic>
        <p:nvPicPr>
          <p:cNvPr id="7" name="Picture 6" descr="logo.png"/>
          <p:cNvPicPr>
            <a:picLocks noChangeAspect="1"/>
          </p:cNvPicPr>
          <p:nvPr/>
        </p:nvPicPr>
        <p:blipFill>
          <a:blip r:embed="rId4" cstate="print"/>
          <a:stretch>
            <a:fillRect/>
          </a:stretch>
        </p:blipFill>
        <p:spPr>
          <a:xfrm>
            <a:off x="304800" y="5943600"/>
            <a:ext cx="647700" cy="647700"/>
          </a:xfrm>
          <a:prstGeom prst="rect">
            <a:avLst/>
          </a:prstGeom>
        </p:spPr>
      </p:pic>
      <p:pic>
        <p:nvPicPr>
          <p:cNvPr id="9" name="Picture 8" descr="tagline_4x.png"/>
          <p:cNvPicPr>
            <a:picLocks noChangeAspect="1"/>
          </p:cNvPicPr>
          <p:nvPr/>
        </p:nvPicPr>
        <p:blipFill>
          <a:blip r:embed="rId5" cstate="print"/>
          <a:stretch>
            <a:fillRect/>
          </a:stretch>
        </p:blipFill>
        <p:spPr>
          <a:xfrm>
            <a:off x="1066801" y="6172200"/>
            <a:ext cx="2133599" cy="218209"/>
          </a:xfrm>
          <a:prstGeom prst="rect">
            <a:avLst/>
          </a:prstGeom>
        </p:spPr>
      </p:pic>
    </p:spTree>
    <p:extLst>
      <p:ext uri="{BB962C8B-B14F-4D97-AF65-F5344CB8AC3E}">
        <p14:creationId xmlns:p14="http://schemas.microsoft.com/office/powerpoint/2010/main" val="3163897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0"/>
            <a:ext cx="6019800" cy="646331"/>
          </a:xfrm>
          <a:prstGeom prst="rect">
            <a:avLst/>
          </a:prstGeom>
        </p:spPr>
        <p:txBody>
          <a:bodyPr wrap="square">
            <a:spAutoFit/>
          </a:bodyPr>
          <a:lstStyle/>
          <a:p>
            <a:r>
              <a:rPr lang="en-US" sz="3600" b="1" i="1" dirty="0" smtClean="0">
                <a:solidFill>
                  <a:schemeClr val="tx2"/>
                </a:solidFill>
                <a:latin typeface="GE Inspira" charset="0"/>
              </a:rPr>
              <a:t>Distance Between Devices</a:t>
            </a:r>
          </a:p>
        </p:txBody>
      </p:sp>
      <p:pic>
        <p:nvPicPr>
          <p:cNvPr id="27650" name="Picture 2"/>
          <p:cNvPicPr>
            <a:picLocks noChangeAspect="1" noChangeArrowheads="1"/>
          </p:cNvPicPr>
          <p:nvPr/>
        </p:nvPicPr>
        <p:blipFill>
          <a:blip r:embed="rId3" cstate="print"/>
          <a:srcRect/>
          <a:stretch>
            <a:fillRect/>
          </a:stretch>
        </p:blipFill>
        <p:spPr bwMode="auto">
          <a:xfrm>
            <a:off x="2133600" y="1066800"/>
            <a:ext cx="4768936" cy="4953000"/>
          </a:xfrm>
          <a:prstGeom prst="rect">
            <a:avLst/>
          </a:prstGeom>
          <a:noFill/>
          <a:ln w="9525">
            <a:noFill/>
            <a:miter lim="800000"/>
            <a:headEnd/>
            <a:tailEnd/>
          </a:ln>
        </p:spPr>
      </p:pic>
      <p:sp>
        <p:nvSpPr>
          <p:cNvPr id="4" name="TextBox 3"/>
          <p:cNvSpPr txBox="1"/>
          <p:nvPr/>
        </p:nvSpPr>
        <p:spPr>
          <a:xfrm>
            <a:off x="3200400" y="6096000"/>
            <a:ext cx="3124200" cy="369332"/>
          </a:xfrm>
          <a:prstGeom prst="rect">
            <a:avLst/>
          </a:prstGeom>
          <a:noFill/>
        </p:spPr>
        <p:txBody>
          <a:bodyPr wrap="square" rtlCol="0">
            <a:spAutoFit/>
          </a:bodyPr>
          <a:lstStyle/>
          <a:p>
            <a:r>
              <a:rPr lang="en-US" b="1" spc="600" dirty="0" smtClean="0"/>
              <a:t>Distance in Miles</a:t>
            </a:r>
            <a:endParaRPr lang="en-US" b="1" spc="600" dirty="0"/>
          </a:p>
        </p:txBody>
      </p:sp>
      <p:sp>
        <p:nvSpPr>
          <p:cNvPr id="5" name="TextBox 4"/>
          <p:cNvSpPr txBox="1"/>
          <p:nvPr/>
        </p:nvSpPr>
        <p:spPr>
          <a:xfrm>
            <a:off x="1371600" y="1219200"/>
            <a:ext cx="513410" cy="4724400"/>
          </a:xfrm>
          <a:prstGeom prst="rect">
            <a:avLst/>
          </a:prstGeom>
          <a:noFill/>
        </p:spPr>
        <p:txBody>
          <a:bodyPr vert="wordArtVert" wrap="square" rtlCol="0">
            <a:spAutoFit/>
          </a:bodyPr>
          <a:lstStyle/>
          <a:p>
            <a:r>
              <a:rPr lang="en-US" b="1" dirty="0" smtClean="0"/>
              <a:t>Frequency MHz</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304800"/>
            <a:ext cx="4648200" cy="646331"/>
          </a:xfrm>
          <a:prstGeom prst="rect">
            <a:avLst/>
          </a:prstGeom>
        </p:spPr>
        <p:txBody>
          <a:bodyPr wrap="square">
            <a:spAutoFit/>
          </a:bodyPr>
          <a:lstStyle/>
          <a:p>
            <a:r>
              <a:rPr lang="en-US" sz="3600" b="1" i="1" dirty="0" smtClean="0">
                <a:solidFill>
                  <a:schemeClr val="tx2"/>
                </a:solidFill>
                <a:latin typeface="GE Inspira" charset="0"/>
              </a:rPr>
              <a:t>Physical Interfaces </a:t>
            </a:r>
          </a:p>
        </p:txBody>
      </p:sp>
      <p:pic>
        <p:nvPicPr>
          <p:cNvPr id="26626" name="Picture 74" descr="Z:\Marketing Communications\Product Photos\iNET-II.jpg"/>
          <p:cNvPicPr>
            <a:picLocks noChangeAspect="1" noChangeArrowheads="1"/>
          </p:cNvPicPr>
          <p:nvPr/>
        </p:nvPicPr>
        <p:blipFill>
          <a:blip r:embed="rId2" cstate="print"/>
          <a:srcRect r="9378"/>
          <a:stretch>
            <a:fillRect/>
          </a:stretch>
        </p:blipFill>
        <p:spPr bwMode="auto">
          <a:xfrm>
            <a:off x="2286000" y="1981200"/>
            <a:ext cx="5552303" cy="3048000"/>
          </a:xfrm>
          <a:prstGeom prst="rect">
            <a:avLst/>
          </a:prstGeom>
          <a:noFill/>
          <a:ln w="9525">
            <a:noFill/>
            <a:miter lim="800000"/>
            <a:headEnd/>
            <a:tailEnd/>
          </a:ln>
        </p:spPr>
      </p:pic>
      <p:sp>
        <p:nvSpPr>
          <p:cNvPr id="26628" name="Text Box 2"/>
          <p:cNvSpPr txBox="1">
            <a:spLocks noChangeArrowheads="1"/>
          </p:cNvSpPr>
          <p:nvPr/>
        </p:nvSpPr>
        <p:spPr bwMode="auto">
          <a:xfrm>
            <a:off x="457200" y="1981200"/>
            <a:ext cx="2286000" cy="82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cs typeface="Arial" pitchFamily="34" charset="0"/>
              </a:rPr>
              <a:t>RJ45 port for Ethernet connectivity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6629" name="AutoShape 5"/>
          <p:cNvCxnSpPr>
            <a:cxnSpLocks noChangeShapeType="1"/>
          </p:cNvCxnSpPr>
          <p:nvPr/>
        </p:nvCxnSpPr>
        <p:spPr bwMode="auto">
          <a:xfrm flipV="1">
            <a:off x="1600200" y="2590800"/>
            <a:ext cx="0" cy="609600"/>
          </a:xfrm>
          <a:prstGeom prst="straightConnector1">
            <a:avLst/>
          </a:prstGeom>
          <a:noFill/>
          <a:ln w="9525">
            <a:solidFill>
              <a:srgbClr val="000000"/>
            </a:solidFill>
            <a:round/>
            <a:headEnd/>
            <a:tailEnd/>
          </a:ln>
        </p:spPr>
      </p:cxnSp>
      <p:cxnSp>
        <p:nvCxnSpPr>
          <p:cNvPr id="10" name="Straight Arrow Connector 9"/>
          <p:cNvCxnSpPr/>
          <p:nvPr/>
        </p:nvCxnSpPr>
        <p:spPr>
          <a:xfrm>
            <a:off x="1600200" y="3200400"/>
            <a:ext cx="8382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630" name="AutoShape 6"/>
          <p:cNvCxnSpPr>
            <a:cxnSpLocks noChangeShapeType="1"/>
          </p:cNvCxnSpPr>
          <p:nvPr/>
        </p:nvCxnSpPr>
        <p:spPr bwMode="auto">
          <a:xfrm>
            <a:off x="3200400" y="3657600"/>
            <a:ext cx="0" cy="1295400"/>
          </a:xfrm>
          <a:prstGeom prst="straightConnector1">
            <a:avLst/>
          </a:prstGeom>
          <a:noFill/>
          <a:ln w="9525">
            <a:solidFill>
              <a:srgbClr val="000000"/>
            </a:solidFill>
            <a:round/>
            <a:headEnd/>
            <a:tailEnd/>
          </a:ln>
        </p:spPr>
      </p:cxnSp>
      <p:cxnSp>
        <p:nvCxnSpPr>
          <p:cNvPr id="26631" name="AutoShape 7"/>
          <p:cNvCxnSpPr>
            <a:cxnSpLocks noChangeShapeType="1"/>
          </p:cNvCxnSpPr>
          <p:nvPr/>
        </p:nvCxnSpPr>
        <p:spPr bwMode="auto">
          <a:xfrm flipV="1">
            <a:off x="3962400" y="3886200"/>
            <a:ext cx="0" cy="457199"/>
          </a:xfrm>
          <a:prstGeom prst="straightConnector1">
            <a:avLst/>
          </a:prstGeom>
          <a:noFill/>
          <a:ln w="9525">
            <a:solidFill>
              <a:srgbClr val="000000"/>
            </a:solidFill>
            <a:round/>
            <a:headEnd/>
            <a:tailEnd/>
          </a:ln>
        </p:spPr>
      </p:cxnSp>
      <p:cxnSp>
        <p:nvCxnSpPr>
          <p:cNvPr id="26632" name="AutoShape 8"/>
          <p:cNvCxnSpPr>
            <a:cxnSpLocks noChangeShapeType="1"/>
          </p:cNvCxnSpPr>
          <p:nvPr/>
        </p:nvCxnSpPr>
        <p:spPr bwMode="auto">
          <a:xfrm>
            <a:off x="3200400" y="4343400"/>
            <a:ext cx="762000" cy="0"/>
          </a:xfrm>
          <a:prstGeom prst="straightConnector1">
            <a:avLst/>
          </a:prstGeom>
          <a:noFill/>
          <a:ln w="9525">
            <a:solidFill>
              <a:srgbClr val="000000"/>
            </a:solidFill>
            <a:round/>
            <a:headEnd/>
            <a:tailEnd/>
          </a:ln>
        </p:spPr>
      </p:cxnSp>
      <p:sp>
        <p:nvSpPr>
          <p:cNvPr id="26633" name="Text Box 2"/>
          <p:cNvSpPr txBox="1">
            <a:spLocks noChangeArrowheads="1"/>
          </p:cNvSpPr>
          <p:nvPr/>
        </p:nvSpPr>
        <p:spPr bwMode="auto">
          <a:xfrm>
            <a:off x="1600200" y="4876800"/>
            <a:ext cx="3124200"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cs typeface="Arial" pitchFamily="34" charset="0"/>
              </a:rPr>
              <a:t>2 independent RS232 ports for serial connectivity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4" name="AutoShape 10"/>
          <p:cNvSpPr>
            <a:spLocks noChangeArrowheads="1"/>
          </p:cNvSpPr>
          <p:nvPr/>
        </p:nvSpPr>
        <p:spPr bwMode="auto">
          <a:xfrm rot="725370">
            <a:off x="3840953" y="2468312"/>
            <a:ext cx="1766894" cy="244976"/>
          </a:xfrm>
          <a:prstGeom prst="parallelogram">
            <a:avLst>
              <a:gd name="adj" fmla="val 197581"/>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30" name="Rectangle 29"/>
          <p:cNvSpPr/>
          <p:nvPr/>
        </p:nvSpPr>
        <p:spPr>
          <a:xfrm>
            <a:off x="4953000" y="1066800"/>
            <a:ext cx="3962400" cy="954107"/>
          </a:xfrm>
          <a:prstGeom prst="rect">
            <a:avLst/>
          </a:prstGeom>
        </p:spPr>
        <p:txBody>
          <a:bodyPr wrap="square">
            <a:spAutoFit/>
          </a:bodyPr>
          <a:lstStyle/>
          <a:p>
            <a:r>
              <a:rPr lang="en-US" sz="1400" dirty="0" smtClean="0">
                <a:latin typeface="GE Inspira" charset="0"/>
              </a:rPr>
              <a:t>*There </a:t>
            </a:r>
            <a:r>
              <a:rPr lang="en-US" sz="1400" dirty="0">
                <a:latin typeface="GE Inspira" charset="0"/>
              </a:rPr>
              <a:t>are some wireless devices that may support both Ethernet and/or serial and then there are those devices that support only one or the other. </a:t>
            </a:r>
          </a:p>
        </p:txBody>
      </p:sp>
      <p:sp>
        <p:nvSpPr>
          <p:cNvPr id="13" name="Rectangle 12"/>
          <p:cNvSpPr/>
          <p:nvPr/>
        </p:nvSpPr>
        <p:spPr>
          <a:xfrm>
            <a:off x="4648200" y="5562600"/>
            <a:ext cx="4343400" cy="954107"/>
          </a:xfrm>
          <a:prstGeom prst="rect">
            <a:avLst/>
          </a:prstGeom>
        </p:spPr>
        <p:txBody>
          <a:bodyPr wrap="square">
            <a:spAutoFit/>
          </a:bodyPr>
          <a:lstStyle/>
          <a:p>
            <a:r>
              <a:rPr lang="en-US" sz="1400" dirty="0" smtClean="0">
                <a:latin typeface="GE Inspira" charset="0"/>
              </a:rPr>
              <a:t>Serial devices operate at much slower speeds than those devices connected to Ethernet ports.  The serial devices allow connectivity to devices that do not require high latency or quick response times. </a:t>
            </a:r>
            <a:endParaRPr lang="en-US" sz="1400" dirty="0">
              <a:latin typeface="GE Inspira"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7010400" cy="646331"/>
          </a:xfrm>
          <a:prstGeom prst="rect">
            <a:avLst/>
          </a:prstGeom>
        </p:spPr>
        <p:txBody>
          <a:bodyPr wrap="square">
            <a:spAutoFit/>
          </a:bodyPr>
          <a:lstStyle/>
          <a:p>
            <a:r>
              <a:rPr lang="en-US" sz="3600" b="1" i="1" dirty="0" smtClean="0">
                <a:solidFill>
                  <a:schemeClr val="tx2"/>
                </a:solidFill>
                <a:latin typeface="GE Inspira" charset="0"/>
              </a:rPr>
              <a:t>Data Bandwidth Requirements</a:t>
            </a:r>
          </a:p>
        </p:txBody>
      </p:sp>
      <p:sp>
        <p:nvSpPr>
          <p:cNvPr id="3" name="TextBox 2"/>
          <p:cNvSpPr txBox="1"/>
          <p:nvPr/>
        </p:nvSpPr>
        <p:spPr>
          <a:xfrm>
            <a:off x="1143000" y="1295401"/>
            <a:ext cx="7086600" cy="5324535"/>
          </a:xfrm>
          <a:prstGeom prst="rect">
            <a:avLst/>
          </a:prstGeom>
          <a:noFill/>
        </p:spPr>
        <p:txBody>
          <a:bodyPr wrap="square" rtlCol="0">
            <a:spAutoFit/>
          </a:bodyPr>
          <a:lstStyle/>
          <a:p>
            <a:r>
              <a:rPr lang="en-US" sz="1600" dirty="0" smtClean="0">
                <a:solidFill>
                  <a:schemeClr val="tx2"/>
                </a:solidFill>
                <a:latin typeface="GE Inspira" charset="0"/>
              </a:rPr>
              <a:t>Prior to deciding which frequency for a network, the application for the radio use will assist with dictation of which frequency range to utilize.  Applications such as </a:t>
            </a:r>
            <a:r>
              <a:rPr lang="en-US" sz="1600" dirty="0" smtClean="0">
                <a:solidFill>
                  <a:schemeClr val="tx2"/>
                </a:solidFill>
                <a:latin typeface="GE Inspira" charset="0"/>
              </a:rPr>
              <a:t>recloser</a:t>
            </a:r>
            <a:r>
              <a:rPr lang="en-US" sz="1600" dirty="0" smtClean="0">
                <a:solidFill>
                  <a:schemeClr val="tx2"/>
                </a:solidFill>
                <a:latin typeface="GE Inspira" charset="0"/>
              </a:rPr>
              <a:t> control and </a:t>
            </a:r>
            <a:r>
              <a:rPr lang="en-US" sz="1600" dirty="0" smtClean="0">
                <a:solidFill>
                  <a:schemeClr val="tx2"/>
                </a:solidFill>
                <a:latin typeface="GE Inspira" charset="0"/>
              </a:rPr>
              <a:t>Volt/VAR </a:t>
            </a:r>
            <a:r>
              <a:rPr lang="en-US" sz="1600" dirty="0" smtClean="0">
                <a:solidFill>
                  <a:schemeClr val="tx2"/>
                </a:solidFill>
                <a:latin typeface="GE Inspira" charset="0"/>
              </a:rPr>
              <a:t>control may require a radio device that can provide a high bandwidth/fast speed solution.  Other SCADA applications such as sensor monitoring may only require small bandwidth and for data delivery to be at a much slower speed. </a:t>
            </a:r>
          </a:p>
          <a:p>
            <a:endParaRPr lang="en-US" sz="1600" dirty="0" smtClean="0">
              <a:solidFill>
                <a:schemeClr val="tx2"/>
              </a:solidFill>
              <a:latin typeface="GE Inspira" charset="0"/>
            </a:endParaRPr>
          </a:p>
          <a:p>
            <a:r>
              <a:rPr lang="en-US" sz="1600" dirty="0" smtClean="0">
                <a:solidFill>
                  <a:schemeClr val="tx2"/>
                </a:solidFill>
                <a:latin typeface="GE Inspira" charset="0"/>
              </a:rPr>
              <a:t>Some examples of applications that do not require quick responses are those systems that may do a system poll and only require a response when or if there is a problem.  Other applications with low latency or response times are those that monitor a system for an ON or OFF response. </a:t>
            </a:r>
          </a:p>
          <a:p>
            <a:endParaRPr lang="en-US" sz="1600" dirty="0" smtClean="0">
              <a:solidFill>
                <a:schemeClr val="tx2"/>
              </a:solidFill>
              <a:latin typeface="GE Inspira" charset="0"/>
            </a:endParaRPr>
          </a:p>
          <a:p>
            <a:r>
              <a:rPr lang="en-US" sz="1600" dirty="0" smtClean="0">
                <a:solidFill>
                  <a:schemeClr val="tx2"/>
                </a:solidFill>
                <a:latin typeface="GE Inspira" charset="0"/>
              </a:rPr>
              <a:t>Serial devices often operate in the 4800 to 9600 bits per second data realm, they are often the most reliable and provide the longest coverage range with respect to distance.</a:t>
            </a:r>
          </a:p>
          <a:p>
            <a:endParaRPr lang="en-US" sz="1600" dirty="0" smtClean="0">
              <a:solidFill>
                <a:schemeClr val="tx2"/>
              </a:solidFill>
              <a:latin typeface="GE Inspira" charset="0"/>
            </a:endParaRPr>
          </a:p>
          <a:p>
            <a:r>
              <a:rPr lang="en-US" sz="1600" dirty="0" smtClean="0">
                <a:solidFill>
                  <a:schemeClr val="tx2"/>
                </a:solidFill>
                <a:latin typeface="GE Inspira" charset="0"/>
              </a:rPr>
              <a:t>Ethernet devices often operate in the 19,200 bits per second up to 30 megabits per second data realm.  </a:t>
            </a:r>
          </a:p>
          <a:p>
            <a:r>
              <a:rPr lang="en-US" sz="1600" dirty="0" smtClean="0">
                <a:solidFill>
                  <a:schemeClr val="tx2"/>
                </a:solidFill>
                <a:latin typeface="GE Inspira" charset="0"/>
              </a:rPr>
              <a:t> </a:t>
            </a:r>
          </a:p>
          <a:p>
            <a:endParaRPr lang="en-US" dirty="0" smtClean="0">
              <a:solidFill>
                <a:schemeClr val="tx2"/>
              </a:solidFill>
              <a:latin typeface="GE Inspira" charset="0"/>
            </a:endParaRPr>
          </a:p>
          <a:p>
            <a:endParaRPr lang="en-US" dirty="0">
              <a:solidFill>
                <a:schemeClr val="tx2"/>
              </a:solidFill>
              <a:latin typeface="GE Inspira"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362200" y="2438400"/>
            <a:ext cx="4800600" cy="830997"/>
          </a:xfrm>
          <a:prstGeom prst="rect">
            <a:avLst/>
          </a:prstGeom>
          <a:noFill/>
        </p:spPr>
        <p:txBody>
          <a:bodyPr wrap="square" rtlCol="0">
            <a:spAutoFit/>
          </a:bodyPr>
          <a:lstStyle/>
          <a:p>
            <a:r>
              <a:rPr lang="en-US" sz="4800" dirty="0" smtClean="0">
                <a:solidFill>
                  <a:schemeClr val="bg1"/>
                </a:solidFill>
                <a:latin typeface="GE Inspira Pitch" pitchFamily="34" charset="0"/>
              </a:rPr>
              <a:t>APPLICATIONS</a:t>
            </a:r>
            <a:endParaRPr lang="en-US" sz="4800" dirty="0">
              <a:solidFill>
                <a:schemeClr val="bg1"/>
              </a:solidFill>
              <a:latin typeface="GE Inspira Pitch"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6172200" cy="707886"/>
          </a:xfrm>
          <a:prstGeom prst="rect">
            <a:avLst/>
          </a:prstGeom>
        </p:spPr>
        <p:txBody>
          <a:bodyPr wrap="square">
            <a:spAutoFit/>
          </a:bodyPr>
          <a:lstStyle/>
          <a:p>
            <a:r>
              <a:rPr lang="en-US" sz="4000" dirty="0" smtClean="0">
                <a:solidFill>
                  <a:schemeClr val="tx2"/>
                </a:solidFill>
                <a:latin typeface="GE Inspira Pitch"/>
              </a:rPr>
              <a:t>Wireless Products</a:t>
            </a:r>
          </a:p>
        </p:txBody>
      </p:sp>
      <p:pic>
        <p:nvPicPr>
          <p:cNvPr id="4" name="Picture 13" descr="MDS_DE"/>
          <p:cNvPicPr>
            <a:picLocks noChangeAspect="1" noChangeArrowheads="1"/>
          </p:cNvPicPr>
          <p:nvPr/>
        </p:nvPicPr>
        <p:blipFill>
          <a:blip r:embed="rId2" cstate="print"/>
          <a:srcRect/>
          <a:stretch>
            <a:fillRect/>
          </a:stretch>
        </p:blipFill>
        <p:spPr bwMode="auto">
          <a:xfrm>
            <a:off x="533400" y="1295400"/>
            <a:ext cx="4259100" cy="1981200"/>
          </a:xfrm>
          <a:prstGeom prst="rect">
            <a:avLst/>
          </a:prstGeom>
          <a:noFill/>
          <a:ln w="9525">
            <a:noFill/>
            <a:miter lim="800000"/>
            <a:headEnd/>
            <a:tailEnd/>
          </a:ln>
        </p:spPr>
      </p:pic>
      <p:pic>
        <p:nvPicPr>
          <p:cNvPr id="5" name="Picture 8" descr="Multilin_DE"/>
          <p:cNvPicPr>
            <a:picLocks noChangeAspect="1" noChangeArrowheads="1"/>
          </p:cNvPicPr>
          <p:nvPr/>
        </p:nvPicPr>
        <p:blipFill>
          <a:blip r:embed="rId3" cstate="print"/>
          <a:srcRect/>
          <a:stretch>
            <a:fillRect/>
          </a:stretch>
        </p:blipFill>
        <p:spPr bwMode="auto">
          <a:xfrm>
            <a:off x="3657600" y="4495800"/>
            <a:ext cx="5098774" cy="1828800"/>
          </a:xfrm>
          <a:prstGeom prst="rect">
            <a:avLst/>
          </a:prstGeom>
          <a:noFill/>
          <a:ln w="9525">
            <a:noFill/>
            <a:miter lim="800000"/>
            <a:headEnd/>
            <a:tailEnd/>
          </a:ln>
        </p:spPr>
      </p:pic>
      <p:sp>
        <p:nvSpPr>
          <p:cNvPr id="6" name="Rectangle 5"/>
          <p:cNvSpPr/>
          <p:nvPr/>
        </p:nvSpPr>
        <p:spPr>
          <a:xfrm>
            <a:off x="3124200" y="3733800"/>
            <a:ext cx="5715000" cy="707886"/>
          </a:xfrm>
          <a:prstGeom prst="rect">
            <a:avLst/>
          </a:prstGeom>
        </p:spPr>
        <p:txBody>
          <a:bodyPr wrap="square">
            <a:spAutoFit/>
          </a:bodyPr>
          <a:lstStyle/>
          <a:p>
            <a:r>
              <a:rPr lang="en-US" sz="4000" dirty="0" smtClean="0">
                <a:solidFill>
                  <a:schemeClr val="tx2"/>
                </a:solidFill>
                <a:latin typeface="GE Inspira Pitch"/>
              </a:rPr>
              <a:t>Protection and Control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394881"/>
            <a:ext cx="8829174" cy="906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67400" y="4191000"/>
            <a:ext cx="1676400" cy="261610"/>
          </a:xfrm>
          <a:prstGeom prst="rect">
            <a:avLst/>
          </a:prstGeom>
          <a:solidFill>
            <a:schemeClr val="tx2">
              <a:lumMod val="40000"/>
              <a:lumOff val="60000"/>
            </a:schemeClr>
          </a:solidFill>
        </p:spPr>
        <p:txBody>
          <a:bodyPr wrap="square" rtlCol="0">
            <a:spAutoFit/>
          </a:bodyPr>
          <a:lstStyle/>
          <a:p>
            <a:r>
              <a:rPr lang="en-US" sz="1100" dirty="0" smtClean="0">
                <a:latin typeface="Verdana" panose="020B0604030504040204" pitchFamily="34" charset="0"/>
                <a:ea typeface="Verdana" panose="020B0604030504040204" pitchFamily="34" charset="0"/>
                <a:cs typeface="Verdana" panose="020B0604030504040204" pitchFamily="34" charset="0"/>
              </a:rPr>
              <a:t>WiFi</a:t>
            </a:r>
            <a:r>
              <a:rPr lang="en-US" sz="1100" dirty="0" smtClean="0">
                <a:latin typeface="Verdana" panose="020B0604030504040204" pitchFamily="34" charset="0"/>
                <a:ea typeface="Verdana" panose="020B0604030504040204" pitchFamily="34" charset="0"/>
                <a:cs typeface="Verdana" panose="020B0604030504040204" pitchFamily="34" charset="0"/>
              </a:rPr>
              <a:t>/Cellular</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5870812" y="4470779"/>
            <a:ext cx="1676400" cy="261610"/>
          </a:xfrm>
          <a:prstGeom prst="rect">
            <a:avLst/>
          </a:prstGeom>
          <a:solidFill>
            <a:schemeClr val="tx2">
              <a:lumMod val="40000"/>
              <a:lumOff val="60000"/>
            </a:schemeClr>
          </a:solidFill>
        </p:spPr>
        <p:txBody>
          <a:bodyPr wrap="square" rtlCol="0">
            <a:spAutoFit/>
          </a:bodyPr>
          <a:lstStyle/>
          <a:p>
            <a:r>
              <a:rPr lang="en-US" sz="1100" dirty="0" smtClean="0">
                <a:latin typeface="Verdana" panose="020B0604030504040204" pitchFamily="34" charset="0"/>
                <a:ea typeface="Verdana" panose="020B0604030504040204" pitchFamily="34" charset="0"/>
                <a:cs typeface="Verdana" panose="020B0604030504040204" pitchFamily="34" charset="0"/>
              </a:rPr>
              <a:t>900MHz Unlicensed</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5867400" y="4742625"/>
            <a:ext cx="1676400" cy="261610"/>
          </a:xfrm>
          <a:prstGeom prst="rect">
            <a:avLst/>
          </a:prstGeom>
          <a:solidFill>
            <a:schemeClr val="tx2">
              <a:lumMod val="40000"/>
              <a:lumOff val="60000"/>
            </a:schemeClr>
          </a:solidFill>
        </p:spPr>
        <p:txBody>
          <a:bodyPr wrap="square" rtlCol="0">
            <a:spAutoFit/>
          </a:bodyPr>
          <a:lstStyle/>
          <a:p>
            <a:r>
              <a:rPr lang="en-US" sz="1100" dirty="0" smtClean="0">
                <a:latin typeface="Verdana" panose="020B0604030504040204" pitchFamily="34" charset="0"/>
                <a:ea typeface="Verdana" panose="020B0604030504040204" pitchFamily="34" charset="0"/>
                <a:cs typeface="Verdana" panose="020B0604030504040204" pitchFamily="34" charset="0"/>
              </a:rPr>
              <a:t>2.4GHz Unlicensed</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5870812" y="5039953"/>
            <a:ext cx="2663588" cy="261610"/>
          </a:xfrm>
          <a:prstGeom prst="rect">
            <a:avLst/>
          </a:prstGeom>
          <a:solidFill>
            <a:schemeClr val="tx2">
              <a:lumMod val="40000"/>
              <a:lumOff val="60000"/>
            </a:schemeClr>
          </a:solidFill>
        </p:spPr>
        <p:txBody>
          <a:bodyPr wrap="square" rtlCol="0">
            <a:spAutoFit/>
          </a:bodyPr>
          <a:lstStyle/>
          <a:p>
            <a:r>
              <a:rPr lang="en-US" sz="1100" dirty="0" smtClean="0">
                <a:latin typeface="Verdana" panose="020B0604030504040204" pitchFamily="34" charset="0"/>
                <a:ea typeface="Verdana" panose="020B0604030504040204" pitchFamily="34" charset="0"/>
                <a:cs typeface="Verdana" panose="020B0604030504040204" pitchFamily="34" charset="0"/>
              </a:rPr>
              <a:t>Fiber Optics / Microwave Backhaul</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5867400" y="5307738"/>
            <a:ext cx="2667000" cy="261610"/>
          </a:xfrm>
          <a:prstGeom prst="rect">
            <a:avLst/>
          </a:prstGeom>
          <a:solidFill>
            <a:schemeClr val="tx2">
              <a:lumMod val="40000"/>
              <a:lumOff val="60000"/>
            </a:schemeClr>
          </a:solidFill>
        </p:spPr>
        <p:txBody>
          <a:bodyPr wrap="square" rtlCol="0">
            <a:spAutoFit/>
          </a:bodyPr>
          <a:lstStyle/>
          <a:p>
            <a:r>
              <a:rPr lang="en-US" sz="1100" dirty="0" smtClean="0">
                <a:latin typeface="Verdana" panose="020B0604030504040204" pitchFamily="34" charset="0"/>
                <a:ea typeface="Verdana" panose="020B0604030504040204" pitchFamily="34" charset="0"/>
                <a:cs typeface="Verdana" panose="020B0604030504040204" pitchFamily="34" charset="0"/>
              </a:rPr>
              <a:t>Network Management Systems</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4"/>
          <p:cNvSpPr txBox="1">
            <a:spLocks noChangeArrowheads="1"/>
          </p:cNvSpPr>
          <p:nvPr/>
        </p:nvSpPr>
        <p:spPr>
          <a:xfrm>
            <a:off x="467436" y="567519"/>
            <a:ext cx="8229600" cy="11430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Cement / Mining </a:t>
            </a:r>
          </a:p>
        </p:txBody>
      </p:sp>
    </p:spTree>
    <p:extLst>
      <p:ext uri="{BB962C8B-B14F-4D97-AF65-F5344CB8AC3E}">
        <p14:creationId xmlns:p14="http://schemas.microsoft.com/office/powerpoint/2010/main" val="2610327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noFill/>
        </p:spPr>
        <p:txBody>
          <a:bodyPr>
            <a:normAutofit/>
          </a:bodyPr>
          <a:lstStyle/>
          <a:p>
            <a:r>
              <a:rPr lang="en-US" sz="3600" dirty="0" smtClean="0"/>
              <a:t>AMI (Advanced Metering Infrastructure)</a:t>
            </a:r>
          </a:p>
        </p:txBody>
      </p:sp>
      <p:pic>
        <p:nvPicPr>
          <p:cNvPr id="28674" name="Picture 5" descr="M:\Powerpoint\2009 Communications Overview\images\Mercury.jpg"/>
          <p:cNvPicPr>
            <a:picLocks noChangeAspect="1" noChangeArrowheads="1"/>
          </p:cNvPicPr>
          <p:nvPr/>
        </p:nvPicPr>
        <p:blipFill>
          <a:blip r:embed="rId2" cstate="print"/>
          <a:srcRect/>
          <a:stretch>
            <a:fillRect/>
          </a:stretch>
        </p:blipFill>
        <p:spPr bwMode="auto">
          <a:xfrm>
            <a:off x="845820" y="1676400"/>
            <a:ext cx="7612380" cy="3657600"/>
          </a:xfrm>
          <a:prstGeom prst="rect">
            <a:avLst/>
          </a:prstGeom>
          <a:noFill/>
          <a:ln w="9525">
            <a:noFill/>
            <a:miter lim="800000"/>
            <a:headEnd/>
            <a:tailEnd/>
          </a:ln>
        </p:spPr>
      </p:pic>
      <p:sp>
        <p:nvSpPr>
          <p:cNvPr id="5" name="Rectangle 4"/>
          <p:cNvSpPr/>
          <p:nvPr/>
        </p:nvSpPr>
        <p:spPr>
          <a:xfrm>
            <a:off x="457200" y="5181600"/>
            <a:ext cx="8382000" cy="1077218"/>
          </a:xfrm>
          <a:prstGeom prst="rect">
            <a:avLst/>
          </a:prstGeom>
        </p:spPr>
        <p:txBody>
          <a:bodyPr wrap="square">
            <a:spAutoFit/>
          </a:bodyPr>
          <a:lstStyle/>
          <a:p>
            <a:r>
              <a:rPr lang="en-US" sz="1600" dirty="0">
                <a:latin typeface="GE Inspira" charset="0"/>
              </a:rPr>
              <a:t>With the addition of wireless devices for the AMI application, utility companies not only have the ability to “read” meters remotely, but billing is now the most accurate it has been since consumers are now billed based on actual usage and not on usage that was rounded to the nearest kilowatt as done in the past.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55600" y="357188"/>
            <a:ext cx="9093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Clr>
                <a:srgbClr val="A50021"/>
              </a:buClr>
            </a:pPr>
            <a:r>
              <a:rPr lang="en-CA" sz="3600" dirty="0" smtClean="0">
                <a:solidFill>
                  <a:srgbClr val="4157AD"/>
                </a:solidFill>
                <a:latin typeface="GE Inspira Pitch" pitchFamily="34" charset="0"/>
              </a:rPr>
              <a:t>Point-to-Point</a:t>
            </a: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509713"/>
            <a:ext cx="7132637" cy="43434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1"/>
          <p:cNvSpPr>
            <a:spLocks noChangeArrowheads="1"/>
          </p:cNvSpPr>
          <p:nvPr/>
        </p:nvSpPr>
        <p:spPr bwMode="auto">
          <a:xfrm>
            <a:off x="1268413" y="4664075"/>
            <a:ext cx="6605587" cy="5857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50000"/>
              </a:spcBef>
              <a:spcAft>
                <a:spcPct val="0"/>
              </a:spcAft>
              <a:buClr>
                <a:srgbClr val="A50021"/>
              </a:buClr>
            </a:pPr>
            <a:r>
              <a:rPr lang="en-CA" sz="3200" dirty="0" smtClean="0">
                <a:solidFill>
                  <a:srgbClr val="FF0000"/>
                </a:solidFill>
                <a:latin typeface="GE Inspira Pitch" pitchFamily="34" charset="0"/>
              </a:rPr>
              <a:t>IEC61850 GOOSE Messages</a:t>
            </a:r>
          </a:p>
        </p:txBody>
      </p:sp>
    </p:spTree>
    <p:extLst>
      <p:ext uri="{BB962C8B-B14F-4D97-AF65-F5344CB8AC3E}">
        <p14:creationId xmlns:p14="http://schemas.microsoft.com/office/powerpoint/2010/main" val="28326718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571500" y="1322388"/>
            <a:ext cx="8326438" cy="18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fontAlgn="base">
              <a:lnSpc>
                <a:spcPct val="90000"/>
              </a:lnSpc>
              <a:spcBef>
                <a:spcPct val="20000"/>
              </a:spcBef>
              <a:spcAft>
                <a:spcPct val="0"/>
              </a:spcAft>
              <a:buClr>
                <a:srgbClr val="004880"/>
              </a:buClr>
              <a:buFont typeface="Wingdings" pitchFamily="2" charset="2"/>
              <a:buChar char="§"/>
            </a:pPr>
            <a:r>
              <a:rPr lang="en-US" sz="3200" dirty="0" smtClean="0">
                <a:solidFill>
                  <a:srgbClr val="4157AD"/>
                </a:solidFill>
              </a:rPr>
              <a:t>Field utility and industrial applications exist today using Ethernet over radios interfaced with Ethernet based protective relays for data and control (DNP protocol, IEC61850 protocol)</a:t>
            </a:r>
          </a:p>
        </p:txBody>
      </p:sp>
      <p:sp>
        <p:nvSpPr>
          <p:cNvPr id="2051" name="Rectangle 4"/>
          <p:cNvSpPr>
            <a:spLocks noChangeArrowheads="1"/>
          </p:cNvSpPr>
          <p:nvPr/>
        </p:nvSpPr>
        <p:spPr bwMode="auto">
          <a:xfrm>
            <a:off x="355600" y="357188"/>
            <a:ext cx="9093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Clr>
                <a:srgbClr val="A50021"/>
              </a:buClr>
            </a:pPr>
            <a:r>
              <a:rPr lang="en-CA" sz="3600" dirty="0" smtClean="0">
                <a:solidFill>
                  <a:srgbClr val="4157AD"/>
                </a:solidFill>
                <a:latin typeface="GE Inspira Pitch" pitchFamily="34" charset="0"/>
              </a:rPr>
              <a:t>Point-to-Multi-Point</a:t>
            </a: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3381375"/>
            <a:ext cx="8897937" cy="32988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Rounded Rectangle 2"/>
          <p:cNvSpPr>
            <a:spLocks noChangeArrowheads="1"/>
          </p:cNvSpPr>
          <p:nvPr/>
        </p:nvSpPr>
        <p:spPr bwMode="auto">
          <a:xfrm>
            <a:off x="2427288" y="6116638"/>
            <a:ext cx="1104900" cy="520700"/>
          </a:xfrm>
          <a:prstGeom prst="roundRect">
            <a:avLst>
              <a:gd name="adj" fmla="val 16667"/>
            </a:avLst>
          </a:prstGeom>
          <a:solidFill>
            <a:srgbClr val="FFCC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sz="1200" dirty="0" smtClean="0">
                <a:solidFill>
                  <a:srgbClr val="000000"/>
                </a:solidFill>
              </a:rPr>
              <a:t>Protection Relays</a:t>
            </a:r>
          </a:p>
        </p:txBody>
      </p:sp>
    </p:spTree>
    <p:extLst>
      <p:ext uri="{BB962C8B-B14F-4D97-AF65-F5344CB8AC3E}">
        <p14:creationId xmlns:p14="http://schemas.microsoft.com/office/powerpoint/2010/main" val="40554963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D:\Documents and Settings\204056284\Local Settings\Temporary Internet Files\Content.IE5\ST0JQ9GB\MC900433797[1].png"/>
          <p:cNvPicPr>
            <a:picLocks noChangeAspect="1" noChangeArrowheads="1"/>
          </p:cNvPicPr>
          <p:nvPr/>
        </p:nvPicPr>
        <p:blipFill>
          <a:blip r:embed="rId2" cstate="print">
            <a:extLst>
              <a:ext uri="{28A0092B-C50C-407E-A947-70E740481C1C}">
                <a14:useLocalDpi xmlns:a14="http://schemas.microsoft.com/office/drawing/2010/main" val="0"/>
              </a:ext>
            </a:extLst>
          </a:blip>
          <a:srcRect r="3305"/>
          <a:stretch>
            <a:fillRect/>
          </a:stretch>
        </p:blipFill>
        <p:spPr bwMode="auto">
          <a:xfrm>
            <a:off x="2516188" y="1447800"/>
            <a:ext cx="4608512"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457200"/>
            <a:ext cx="3200400" cy="830997"/>
          </a:xfrm>
          <a:prstGeom prst="rect">
            <a:avLst/>
          </a:prstGeom>
          <a:noFill/>
        </p:spPr>
        <p:txBody>
          <a:bodyPr wrap="square" rtlCol="0">
            <a:spAutoFit/>
          </a:bodyPr>
          <a:lstStyle/>
          <a:p>
            <a:r>
              <a:rPr lang="en-US" sz="4800" dirty="0" smtClean="0">
                <a:solidFill>
                  <a:schemeClr val="tx2"/>
                </a:solidFill>
                <a:latin typeface="GE Inspira Pitch"/>
              </a:rPr>
              <a:t>Questions</a:t>
            </a:r>
            <a:endParaRPr lang="en-US" sz="4800" dirty="0">
              <a:solidFill>
                <a:schemeClr val="tx2"/>
              </a:solidFill>
              <a:latin typeface="GE Inspira Pitch"/>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0" r="-40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2362200" cy="707886"/>
          </a:xfrm>
          <a:prstGeom prst="rect">
            <a:avLst/>
          </a:prstGeom>
        </p:spPr>
        <p:txBody>
          <a:bodyPr wrap="square">
            <a:spAutoFit/>
          </a:bodyPr>
          <a:lstStyle/>
          <a:p>
            <a:r>
              <a:rPr lang="en-US" sz="4000" dirty="0">
                <a:solidFill>
                  <a:schemeClr val="tx2"/>
                </a:solidFill>
                <a:latin typeface="GE Inspira Pitch"/>
              </a:rPr>
              <a:t>Agenda</a:t>
            </a:r>
          </a:p>
        </p:txBody>
      </p:sp>
      <p:sp>
        <p:nvSpPr>
          <p:cNvPr id="3" name="TextBox 2"/>
          <p:cNvSpPr txBox="1"/>
          <p:nvPr/>
        </p:nvSpPr>
        <p:spPr>
          <a:xfrm>
            <a:off x="2819400" y="914400"/>
            <a:ext cx="5943600" cy="2954655"/>
          </a:xfrm>
          <a:prstGeom prst="rect">
            <a:avLst/>
          </a:prstGeom>
          <a:noFill/>
        </p:spPr>
        <p:txBody>
          <a:bodyPr wrap="square" rtlCol="0">
            <a:spAutoFit/>
          </a:bodyPr>
          <a:lstStyle/>
          <a:p>
            <a:pPr algn="ctr">
              <a:buFont typeface="Wingdings" pitchFamily="2" charset="2"/>
              <a:buChar char="Ø"/>
            </a:pPr>
            <a:r>
              <a:rPr lang="en-US" sz="2400" dirty="0" smtClean="0">
                <a:solidFill>
                  <a:schemeClr val="tx2"/>
                </a:solidFill>
                <a:latin typeface="GEInspira"/>
              </a:rPr>
              <a:t>What is Wireless?</a:t>
            </a:r>
          </a:p>
          <a:p>
            <a:pPr algn="ctr">
              <a:buFont typeface="Wingdings" pitchFamily="2" charset="2"/>
              <a:buChar char="Ø"/>
            </a:pPr>
            <a:endParaRPr lang="en-US" sz="2400" dirty="0">
              <a:solidFill>
                <a:schemeClr val="tx2"/>
              </a:solidFill>
              <a:latin typeface="GEInspira"/>
            </a:endParaRPr>
          </a:p>
          <a:p>
            <a:pPr algn="ctr">
              <a:buFont typeface="Wingdings" pitchFamily="2" charset="2"/>
              <a:buChar char="Ø"/>
            </a:pPr>
            <a:r>
              <a:rPr lang="en-US" sz="2400" dirty="0" smtClean="0">
                <a:solidFill>
                  <a:schemeClr val="tx2"/>
                </a:solidFill>
                <a:latin typeface="GEInspira"/>
              </a:rPr>
              <a:t>Licensed or Unlicensed Frequency</a:t>
            </a:r>
          </a:p>
          <a:p>
            <a:pPr algn="ctr"/>
            <a:endParaRPr lang="en-US" sz="2400" dirty="0">
              <a:solidFill>
                <a:schemeClr val="tx2"/>
              </a:solidFill>
              <a:latin typeface="GEInspira"/>
            </a:endParaRPr>
          </a:p>
          <a:p>
            <a:pPr algn="ctr">
              <a:buFont typeface="Wingdings" pitchFamily="2" charset="2"/>
              <a:buChar char="Ø"/>
            </a:pPr>
            <a:r>
              <a:rPr lang="en-US" sz="2400" dirty="0" smtClean="0">
                <a:solidFill>
                  <a:schemeClr val="tx2"/>
                </a:solidFill>
                <a:latin typeface="GEInspira"/>
              </a:rPr>
              <a:t>Industry Applications</a:t>
            </a:r>
          </a:p>
          <a:p>
            <a:pPr algn="ctr">
              <a:buFont typeface="Wingdings" pitchFamily="2" charset="2"/>
              <a:buChar char="Ø"/>
            </a:pPr>
            <a:endParaRPr lang="en-US" sz="2400" dirty="0">
              <a:solidFill>
                <a:schemeClr val="tx2"/>
              </a:solidFill>
              <a:latin typeface="GEInspira"/>
            </a:endParaRPr>
          </a:p>
          <a:p>
            <a:pPr algn="ctr">
              <a:buFont typeface="Wingdings" pitchFamily="2" charset="2"/>
              <a:buChar char="Ø"/>
            </a:pPr>
            <a:r>
              <a:rPr lang="en-US" sz="2400" dirty="0" smtClean="0">
                <a:solidFill>
                  <a:schemeClr val="tx2"/>
                </a:solidFill>
                <a:latin typeface="GEInspira"/>
              </a:rPr>
              <a:t>Questions</a:t>
            </a:r>
          </a:p>
          <a:p>
            <a:pPr>
              <a:buFont typeface="Wingdings" pitchFamily="2" charset="2"/>
              <a:buChar char="Ø"/>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52400"/>
            <a:ext cx="3886200" cy="646331"/>
          </a:xfrm>
          <a:prstGeom prst="rect">
            <a:avLst/>
          </a:prstGeom>
          <a:noFill/>
        </p:spPr>
        <p:txBody>
          <a:bodyPr wrap="square" rtlCol="0">
            <a:spAutoFit/>
          </a:bodyPr>
          <a:lstStyle/>
          <a:p>
            <a:r>
              <a:rPr lang="en-US" sz="3600" dirty="0" smtClean="0">
                <a:solidFill>
                  <a:schemeClr val="tx2"/>
                </a:solidFill>
                <a:latin typeface="GE Inspira Pitch"/>
              </a:rPr>
              <a:t>About the Author</a:t>
            </a:r>
            <a:endParaRPr lang="en-US" sz="3600" dirty="0">
              <a:solidFill>
                <a:schemeClr val="tx2"/>
              </a:solidFill>
              <a:latin typeface="GE Inspira Pitch"/>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Picture 6"/>
          <p:cNvPicPr>
            <a:picLocks noChangeAspect="1" noChangeArrowheads="1"/>
          </p:cNvPicPr>
          <p:nvPr/>
        </p:nvPicPr>
        <p:blipFill>
          <a:blip r:embed="rId2" cstate="print"/>
          <a:srcRect/>
          <a:stretch>
            <a:fillRect/>
          </a:stretch>
        </p:blipFill>
        <p:spPr bwMode="auto">
          <a:xfrm>
            <a:off x="290200" y="798731"/>
            <a:ext cx="1646032" cy="2096869"/>
          </a:xfrm>
          <a:prstGeom prst="rect">
            <a:avLst/>
          </a:prstGeom>
          <a:noFill/>
        </p:spPr>
      </p:pic>
      <p:sp>
        <p:nvSpPr>
          <p:cNvPr id="2054" name="Rectangle 6"/>
          <p:cNvSpPr>
            <a:spLocks noChangeArrowheads="1"/>
          </p:cNvSpPr>
          <p:nvPr/>
        </p:nvSpPr>
        <p:spPr bwMode="auto">
          <a:xfrm>
            <a:off x="1981200" y="730478"/>
            <a:ext cx="685800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GE Inspira" charset="0"/>
                <a:ea typeface="Calibri" pitchFamily="34" charset="0"/>
                <a:cs typeface="Calibri" pitchFamily="34" charset="0"/>
              </a:rPr>
              <a:t>I am currently in the role of Sales Technical Application Engineer (TAE) for Industrial Communications in  the GE Digital Energy Commercial organization.  I have been in the role since July 2011 and most recently tasked</a:t>
            </a:r>
            <a:r>
              <a:rPr kumimoji="0" lang="en-US" sz="1400" b="0" i="0" u="none" strike="noStrike" cap="none" normalizeH="0" dirty="0" smtClean="0">
                <a:ln>
                  <a:noFill/>
                </a:ln>
                <a:solidFill>
                  <a:schemeClr val="tx1"/>
                </a:solidFill>
                <a:effectLst/>
                <a:latin typeface="GE Inspira" charset="0"/>
                <a:ea typeface="Calibri" pitchFamily="34" charset="0"/>
                <a:cs typeface="Calibri" pitchFamily="34" charset="0"/>
              </a:rPr>
              <a:t> with strengthening focus of wireless communications in the Oil and Gas vertical in August 2014</a:t>
            </a:r>
            <a:r>
              <a:rPr kumimoji="0" lang="en-US" sz="1400" b="0" i="0" u="none" strike="noStrike" cap="none" normalizeH="0" baseline="0" dirty="0" smtClean="0">
                <a:ln>
                  <a:noFill/>
                </a:ln>
                <a:solidFill>
                  <a:schemeClr val="tx1"/>
                </a:solidFill>
                <a:effectLst/>
                <a:latin typeface="GE Inspira" charset="0"/>
                <a:ea typeface="Calibri" pitchFamily="34" charset="0"/>
                <a:cs typeface="Calibri" pitchFamily="34" charset="0"/>
              </a:rPr>
              <a:t>.  I am responsible for </a:t>
            </a:r>
            <a:r>
              <a:rPr kumimoji="0" lang="en-US" sz="1400" b="0" i="0" u="none" strike="noStrike" cap="none" normalizeH="0" baseline="0" dirty="0" smtClean="0">
                <a:ln>
                  <a:noFill/>
                </a:ln>
                <a:solidFill>
                  <a:srgbClr val="000000"/>
                </a:solidFill>
                <a:effectLst/>
                <a:latin typeface="GE Inspira" charset="0"/>
                <a:ea typeface="Times New Roman" pitchFamily="18" charset="0"/>
                <a:cs typeface="Times New Roman" pitchFamily="18" charset="0"/>
              </a:rPr>
              <a:t>providing pre-sales technical support to sales manager s and customers that include</a:t>
            </a:r>
            <a:r>
              <a:rPr lang="en-US" sz="1400" dirty="0">
                <a:solidFill>
                  <a:srgbClr val="000000"/>
                </a:solidFill>
                <a:latin typeface="GE Inspira" charset="0"/>
                <a:ea typeface="Times New Roman" pitchFamily="18" charset="0"/>
                <a:cs typeface="Times New Roman" pitchFamily="18" charset="0"/>
              </a:rPr>
              <a:t>s</a:t>
            </a:r>
            <a:r>
              <a:rPr kumimoji="0" lang="en-US" sz="1400" b="0" i="0" u="none" strike="noStrike" cap="none" normalizeH="0" baseline="0" dirty="0" smtClean="0">
                <a:ln>
                  <a:noFill/>
                </a:ln>
                <a:solidFill>
                  <a:srgbClr val="000000"/>
                </a:solidFill>
                <a:effectLst/>
                <a:latin typeface="GE Inspira" charset="0"/>
                <a:ea typeface="Times New Roman" pitchFamily="18" charset="0"/>
                <a:cs typeface="Times New Roman" pitchFamily="18" charset="0"/>
              </a:rPr>
              <a:t> product demo set-up and evaluation, RF propagation studies and creating system solutions that provide a seamless integration of our current communication products within our customer’s applications.  </a:t>
            </a:r>
            <a:r>
              <a:rPr kumimoji="0" lang="en-US" sz="1400" b="0" i="0" u="none" strike="noStrike" cap="none" normalizeH="0" baseline="0" dirty="0" smtClean="0">
                <a:ln>
                  <a:noFill/>
                </a:ln>
                <a:solidFill>
                  <a:schemeClr val="tx1"/>
                </a:solidFill>
                <a:effectLst/>
                <a:latin typeface="GE Inspira" charset="0"/>
                <a:ea typeface="Calibri" pitchFamily="34" charset="0"/>
                <a:cs typeface="Calibri" pitchFamily="34" charset="0"/>
              </a:rPr>
              <a:t>I have over 17 years of experience in telecommunications with technical roles in field service, validation engineering, service engineering, and project analytics.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E Inspira" charset="0"/>
                <a:ea typeface="Calibri" pitchFamily="34" charset="0"/>
                <a:cs typeface="Calibri" pitchFamily="34" charset="0"/>
              </a:rPr>
              <a:t/>
            </a:r>
            <a:br>
              <a:rPr kumimoji="0" lang="en-US" sz="1200" b="0" i="0" u="none" strike="noStrike" cap="none" normalizeH="0" baseline="0" dirty="0" smtClean="0">
                <a:ln>
                  <a:noFill/>
                </a:ln>
                <a:solidFill>
                  <a:schemeClr val="tx1"/>
                </a:solidFill>
                <a:effectLst/>
                <a:latin typeface="GE Inspira" charset="0"/>
                <a:ea typeface="Calibri" pitchFamily="34" charset="0"/>
                <a:cs typeface="Calibri"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304800" y="4495800"/>
            <a:ext cx="8534400" cy="1384995"/>
          </a:xfrm>
          <a:prstGeom prst="rect">
            <a:avLst/>
          </a:prstGeom>
          <a:noFill/>
        </p:spPr>
        <p:txBody>
          <a:bodyPr wrap="square" rtlCol="0">
            <a:spAutoFit/>
          </a:bodyPr>
          <a:lstStyle/>
          <a:p>
            <a:pPr lvl="0" eaLnBrk="0" fontAlgn="base" hangingPunct="0">
              <a:spcBef>
                <a:spcPct val="0"/>
              </a:spcBef>
              <a:spcAft>
                <a:spcPct val="0"/>
              </a:spcAft>
            </a:pPr>
            <a:r>
              <a:rPr kumimoji="0" lang="en-US" sz="1400" b="0" i="0" u="none" strike="noStrike" cap="none" normalizeH="0" baseline="0" dirty="0" smtClean="0">
                <a:ln>
                  <a:noFill/>
                </a:ln>
                <a:solidFill>
                  <a:schemeClr val="tx1"/>
                </a:solidFill>
                <a:effectLst/>
                <a:latin typeface="GE Inspira" panose="020F0603030400020203" pitchFamily="34" charset="0"/>
                <a:ea typeface="Calibri" pitchFamily="34" charset="0"/>
                <a:cs typeface="Calibri" pitchFamily="34" charset="0"/>
              </a:rPr>
              <a:t>I hold a Bachelor of Science degree in Mathematics from Prairie View A&amp;M University and Master of Business Administration from  </a:t>
            </a:r>
            <a:r>
              <a:rPr kumimoji="0" lang="en-US" sz="1400" b="0" i="0" u="none" strike="noStrike" cap="none" normalizeH="0" baseline="0" dirty="0" smtClean="0">
                <a:ln>
                  <a:noFill/>
                </a:ln>
                <a:solidFill>
                  <a:schemeClr val="tx1"/>
                </a:solidFill>
                <a:effectLst/>
                <a:latin typeface="GE Inspira" panose="020F0603030400020203" pitchFamily="34" charset="0"/>
                <a:ea typeface="Calibri" pitchFamily="34" charset="0"/>
                <a:cs typeface="Calibri" pitchFamily="34" charset="0"/>
              </a:rPr>
              <a:t>Amberton</a:t>
            </a:r>
            <a:r>
              <a:rPr kumimoji="0" lang="en-US" sz="1400" b="0" i="0" u="none" strike="noStrike" cap="none" normalizeH="0" baseline="0" dirty="0" smtClean="0">
                <a:ln>
                  <a:noFill/>
                </a:ln>
                <a:solidFill>
                  <a:schemeClr val="tx1"/>
                </a:solidFill>
                <a:effectLst/>
                <a:latin typeface="GE Inspira" panose="020F0603030400020203" pitchFamily="34" charset="0"/>
                <a:ea typeface="Calibri" pitchFamily="34" charset="0"/>
                <a:cs typeface="Calibri" pitchFamily="34" charset="0"/>
              </a:rPr>
              <a:t> University.  My memberships in IEEE (Institute of Electrical and Electronics Engineering), SWE (Society of Women Engineers) and NSBE (National Society of Black Engineers) allow me to remain on the cutting edge of the communications industry.</a:t>
            </a:r>
            <a:endParaRPr kumimoji="0" lang="en-US" sz="1400" b="0" i="0" u="none" strike="noStrike" cap="none" normalizeH="0" baseline="0" dirty="0" smtClean="0">
              <a:ln>
                <a:noFill/>
              </a:ln>
              <a:solidFill>
                <a:schemeClr val="tx1"/>
              </a:solidFill>
              <a:effectLst/>
              <a:latin typeface="GE Inspira" panose="020F0603030400020203" pitchFamily="34" charset="0"/>
              <a:cs typeface="Arial" pitchFamily="34" charset="0"/>
            </a:endParaRPr>
          </a:p>
          <a:p>
            <a:pPr lvl="0" eaLnBrk="0" fontAlgn="base" hangingPunct="0">
              <a:spcBef>
                <a:spcPct val="0"/>
              </a:spcBef>
              <a:spcAft>
                <a:spcPct val="0"/>
              </a:spcAft>
            </a:pPr>
            <a:endParaRPr kumimoji="0" lang="en-US" sz="1400" b="0" i="0" u="none" strike="noStrike" cap="none" normalizeH="0" baseline="0" dirty="0" smtClean="0">
              <a:ln>
                <a:noFill/>
              </a:ln>
              <a:solidFill>
                <a:schemeClr val="tx1"/>
              </a:solidFill>
              <a:effectLst/>
              <a:latin typeface="GE Inspira" panose="020F0603030400020203" pitchFamily="34" charset="0"/>
              <a:ea typeface="Calibri" pitchFamily="34" charset="0"/>
              <a:cs typeface="Calibri"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chemeClr val="tx1"/>
                </a:solidFill>
                <a:effectLst/>
                <a:latin typeface="GE Inspira" panose="020F0603030400020203" pitchFamily="34" charset="0"/>
                <a:ea typeface="Calibri" pitchFamily="34" charset="0"/>
                <a:cs typeface="Calibri" pitchFamily="34" charset="0"/>
              </a:rPr>
              <a:t>I am currently based in Dallas, Texas</a:t>
            </a:r>
            <a:r>
              <a:rPr kumimoji="0" lang="en-US" sz="1400" b="0" i="0" u="none" strike="noStrike" cap="none" normalizeH="0" baseline="0" dirty="0" smtClean="0">
                <a:ln>
                  <a:noFill/>
                </a:ln>
                <a:solidFill>
                  <a:schemeClr val="tx1"/>
                </a:solidFill>
                <a:effectLst/>
                <a:latin typeface="GEInspira"/>
                <a:ea typeface="Calibri" pitchFamily="34" charset="0"/>
                <a:cs typeface="Calibri" pitchFamily="34" charset="0"/>
              </a:rPr>
              <a:t>. </a:t>
            </a:r>
            <a:endParaRPr kumimoji="0" lang="en-US" sz="1400" b="0" i="0" u="none" strike="noStrike" cap="none" normalizeH="0" baseline="0" dirty="0" smtClean="0">
              <a:ln>
                <a:noFill/>
              </a:ln>
              <a:solidFill>
                <a:schemeClr val="tx1"/>
              </a:solidFill>
              <a:effectLst/>
              <a:latin typeface="GEInspira"/>
              <a:cs typeface="Arial" pitchFamily="34" charset="0"/>
            </a:endParaRPr>
          </a:p>
        </p:txBody>
      </p:sp>
      <p:sp>
        <p:nvSpPr>
          <p:cNvPr id="11" name="TextBox 10"/>
          <p:cNvSpPr txBox="1"/>
          <p:nvPr/>
        </p:nvSpPr>
        <p:spPr>
          <a:xfrm>
            <a:off x="304800" y="3048000"/>
            <a:ext cx="8610600" cy="1384995"/>
          </a:xfrm>
          <a:prstGeom prst="rect">
            <a:avLst/>
          </a:prstGeom>
          <a:noFill/>
        </p:spPr>
        <p:txBody>
          <a:bodyPr wrap="square" rtlCol="0">
            <a:spAutoFit/>
          </a:bodyPr>
          <a:lstStyle/>
          <a:p>
            <a:pPr lvl="0" eaLnBrk="0" fontAlgn="base" hangingPunct="0">
              <a:spcBef>
                <a:spcPct val="0"/>
              </a:spcBef>
              <a:spcAft>
                <a:spcPct val="0"/>
              </a:spcAft>
            </a:pPr>
            <a:r>
              <a:rPr kumimoji="0" lang="en-US" sz="1400" b="0" i="0" u="none" strike="noStrike" cap="none" normalizeH="0" baseline="0" dirty="0" smtClean="0">
                <a:ln>
                  <a:noFill/>
                </a:ln>
                <a:solidFill>
                  <a:schemeClr val="tx1"/>
                </a:solidFill>
                <a:effectLst/>
                <a:latin typeface="GE Inspira" charset="0"/>
                <a:ea typeface="Calibri" pitchFamily="34" charset="0"/>
                <a:cs typeface="Calibri" pitchFamily="34" charset="0"/>
              </a:rPr>
              <a:t>I began</a:t>
            </a:r>
            <a:r>
              <a:rPr kumimoji="0" lang="en-US" sz="1400" b="0" i="0" u="none" strike="noStrike" cap="none" normalizeH="0" dirty="0" smtClean="0">
                <a:ln>
                  <a:noFill/>
                </a:ln>
                <a:solidFill>
                  <a:schemeClr val="tx1"/>
                </a:solidFill>
                <a:effectLst/>
                <a:latin typeface="GE Inspira" charset="0"/>
                <a:ea typeface="Calibri" pitchFamily="34" charset="0"/>
                <a:cs typeface="Calibri" pitchFamily="34" charset="0"/>
              </a:rPr>
              <a:t> my career </a:t>
            </a:r>
            <a:r>
              <a:rPr kumimoji="0" lang="en-US" sz="1400" b="0" i="0" u="none" strike="noStrike" cap="none" normalizeH="0" baseline="0" dirty="0" smtClean="0">
                <a:ln>
                  <a:noFill/>
                </a:ln>
                <a:solidFill>
                  <a:schemeClr val="tx1"/>
                </a:solidFill>
                <a:effectLst/>
                <a:latin typeface="GE Inspira" charset="0"/>
                <a:ea typeface="Calibri" pitchFamily="34" charset="0"/>
                <a:cs typeface="Calibri" pitchFamily="34" charset="0"/>
              </a:rPr>
              <a:t>with GE in 2009 as a member of the Microwave Data Systems (MDS) team based in Rochester, New York as a Project </a:t>
            </a:r>
            <a:r>
              <a:rPr lang="en-US" sz="1400" dirty="0">
                <a:latin typeface="GE Inspira" charset="0"/>
                <a:ea typeface="Calibri" pitchFamily="34" charset="0"/>
                <a:cs typeface="Calibri" pitchFamily="34" charset="0"/>
              </a:rPr>
              <a:t>E</a:t>
            </a:r>
            <a:r>
              <a:rPr kumimoji="0" lang="en-US" sz="1400" b="0" i="0" u="none" strike="noStrike" cap="none" normalizeH="0" baseline="0" dirty="0" smtClean="0">
                <a:ln>
                  <a:noFill/>
                </a:ln>
                <a:solidFill>
                  <a:schemeClr val="tx1"/>
                </a:solidFill>
                <a:effectLst/>
                <a:latin typeface="GE Inspira" charset="0"/>
                <a:ea typeface="Calibri" pitchFamily="34" charset="0"/>
                <a:cs typeface="Calibri" pitchFamily="34" charset="0"/>
              </a:rPr>
              <a:t>ngineer but quickly earned increasing responsibilities.  I was part of a team implementing the first </a:t>
            </a:r>
            <a:r>
              <a:rPr kumimoji="0" lang="en-US" sz="1400" b="0" i="0" u="none" strike="noStrike" cap="none" normalizeH="0" baseline="0" dirty="0" smtClean="0">
                <a:ln>
                  <a:noFill/>
                </a:ln>
                <a:solidFill>
                  <a:srgbClr val="000000"/>
                </a:solidFill>
                <a:effectLst/>
                <a:latin typeface="GE Inspira" charset="0"/>
                <a:ea typeface="Calibri" pitchFamily="34" charset="0"/>
                <a:cs typeface="Calibri" pitchFamily="34" charset="0"/>
              </a:rPr>
              <a:t>WiMax 3650 MHz communication Smart Grid solution in North America for Centerpoint Energy in Houston, Texas.  </a:t>
            </a:r>
            <a:r>
              <a:rPr kumimoji="0" lang="en-US" sz="1400" b="0" i="0" u="none" strike="noStrike" cap="none" normalizeH="0" baseline="0" dirty="0" smtClean="0">
                <a:ln>
                  <a:noFill/>
                </a:ln>
                <a:solidFill>
                  <a:schemeClr val="tx1"/>
                </a:solidFill>
                <a:effectLst/>
                <a:latin typeface="GE Inspira" charset="0"/>
                <a:ea typeface="Calibri" pitchFamily="34" charset="0"/>
                <a:cs typeface="Calibri" pitchFamily="34" charset="0"/>
              </a:rPr>
              <a:t>Prior to joining GE, I worked for a major Canadian telecom equipment maker as test and validation engineer, a technical support engineer, as well as a lead engineer supporting many of the major telecom carrier providers in the telecommunications industry.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304800" y="6019800"/>
            <a:ext cx="3581400" cy="523220"/>
          </a:xfrm>
          <a:prstGeom prst="rect">
            <a:avLst/>
          </a:prstGeom>
          <a:noFill/>
        </p:spPr>
        <p:txBody>
          <a:bodyPr wrap="square" rtlCol="0">
            <a:spAutoFit/>
          </a:bodyPr>
          <a:lstStyle/>
          <a:p>
            <a:r>
              <a:rPr lang="en-US" sz="1400" dirty="0" smtClean="0">
                <a:latin typeface="GEInspira"/>
                <a:hlinkClick r:id="rId3"/>
              </a:rPr>
              <a:t>Candice.King@ge.com</a:t>
            </a:r>
            <a:endParaRPr lang="en-US" sz="1400" dirty="0" smtClean="0">
              <a:latin typeface="GEInspira"/>
            </a:endParaRPr>
          </a:p>
          <a:p>
            <a:r>
              <a:rPr lang="en-US" sz="1400" dirty="0" smtClean="0">
                <a:latin typeface="GEInspira"/>
              </a:rPr>
              <a:t>www.gedigitalenergy.com/Communications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286000" y="2667000"/>
            <a:ext cx="5410200" cy="830997"/>
          </a:xfrm>
          <a:prstGeom prst="rect">
            <a:avLst/>
          </a:prstGeom>
          <a:noFill/>
        </p:spPr>
        <p:txBody>
          <a:bodyPr wrap="square" rtlCol="0">
            <a:spAutoFit/>
          </a:bodyPr>
          <a:lstStyle/>
          <a:p>
            <a:r>
              <a:rPr lang="en-US" sz="4800" dirty="0" smtClean="0">
                <a:solidFill>
                  <a:schemeClr val="bg1"/>
                </a:solidFill>
                <a:latin typeface="GE Inspira Pitch" pitchFamily="34" charset="0"/>
              </a:rPr>
              <a:t>What is Wireless?</a:t>
            </a:r>
            <a:endParaRPr lang="en-US" sz="4800" dirty="0">
              <a:solidFill>
                <a:schemeClr val="bg1"/>
              </a:solidFill>
              <a:latin typeface="GE Inspira Pitch"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09600" y="3429000"/>
            <a:ext cx="7696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28588" fontAlgn="base">
              <a:spcBef>
                <a:spcPct val="0"/>
              </a:spcBef>
              <a:spcAft>
                <a:spcPct val="0"/>
              </a:spcAft>
            </a:pPr>
            <a:r>
              <a:rPr lang="en-US" dirty="0" smtClean="0">
                <a:latin typeface="GEInspira"/>
              </a:rPr>
              <a:t>Radio technology is often referred in numerical ranges or frequencies, </a:t>
            </a:r>
          </a:p>
          <a:p>
            <a:pPr indent="128588" fontAlgn="base">
              <a:spcBef>
                <a:spcPct val="0"/>
              </a:spcBef>
              <a:spcAft>
                <a:spcPct val="0"/>
              </a:spcAft>
            </a:pPr>
            <a:r>
              <a:rPr lang="en-US" dirty="0" smtClean="0">
                <a:latin typeface="GEInspira"/>
              </a:rPr>
              <a:t>hence the name Radio Frequency of RF.</a:t>
            </a:r>
            <a:r>
              <a:rPr lang="en-US" dirty="0">
                <a:latin typeface="GEInspira"/>
              </a:rPr>
              <a:t> </a:t>
            </a:r>
            <a:r>
              <a:rPr lang="en-US" dirty="0" smtClean="0">
                <a:latin typeface="GEInspira"/>
              </a:rPr>
              <a:t> </a:t>
            </a:r>
            <a:r>
              <a:rPr kumimoji="0" lang="en-US" i="0" u="none" strike="noStrike" cap="none" normalizeH="0" baseline="0" dirty="0" smtClean="0">
                <a:ln>
                  <a:noFill/>
                </a:ln>
                <a:solidFill>
                  <a:srgbClr val="000000"/>
                </a:solidFill>
                <a:effectLst/>
                <a:latin typeface="GEInspira"/>
                <a:ea typeface="Times New Roman" pitchFamily="18" charset="0"/>
                <a:cs typeface="Arial" pitchFamily="34" charset="0"/>
              </a:rPr>
              <a:t>Frequency is the most </a:t>
            </a:r>
          </a:p>
          <a:p>
            <a:pPr indent="128588" fontAlgn="base">
              <a:spcBef>
                <a:spcPct val="0"/>
              </a:spcBef>
              <a:spcAft>
                <a:spcPct val="0"/>
              </a:spcAft>
            </a:pPr>
            <a:r>
              <a:rPr kumimoji="0" lang="en-US" i="0" u="none" strike="noStrike" cap="none" normalizeH="0" baseline="0" dirty="0" smtClean="0">
                <a:ln>
                  <a:noFill/>
                </a:ln>
                <a:solidFill>
                  <a:srgbClr val="000000"/>
                </a:solidFill>
                <a:effectLst/>
                <a:latin typeface="GEInspira"/>
                <a:ea typeface="Times New Roman" pitchFamily="18" charset="0"/>
                <a:cs typeface="Arial" pitchFamily="34" charset="0"/>
              </a:rPr>
              <a:t>fundamental characteristic of a radio signal that</a:t>
            </a:r>
            <a:r>
              <a:rPr kumimoji="0" lang="en-US" i="0" u="none" strike="noStrike" cap="none" normalizeH="0" dirty="0" smtClean="0">
                <a:ln>
                  <a:noFill/>
                </a:ln>
                <a:solidFill>
                  <a:srgbClr val="000000"/>
                </a:solidFill>
                <a:effectLst/>
                <a:latin typeface="GEInspira"/>
                <a:ea typeface="Times New Roman" pitchFamily="18" charset="0"/>
                <a:cs typeface="Arial" pitchFamily="34" charset="0"/>
              </a:rPr>
              <a:t> </a:t>
            </a:r>
            <a:r>
              <a:rPr kumimoji="0" lang="en-US" b="0" i="0" u="none" strike="noStrike" cap="none" normalizeH="0" baseline="0" dirty="0" smtClean="0">
                <a:ln>
                  <a:noFill/>
                </a:ln>
                <a:solidFill>
                  <a:srgbClr val="000000"/>
                </a:solidFill>
                <a:effectLst/>
                <a:latin typeface="GEInspira"/>
                <a:ea typeface="Times New Roman" pitchFamily="18" charset="0"/>
                <a:cs typeface="Arial" pitchFamily="34" charset="0"/>
              </a:rPr>
              <a:t>describes the rate and </a:t>
            </a:r>
          </a:p>
          <a:p>
            <a:pPr indent="128588" fontAlgn="base">
              <a:spcBef>
                <a:spcPct val="0"/>
              </a:spcBef>
              <a:spcAft>
                <a:spcPct val="0"/>
              </a:spcAft>
            </a:pPr>
            <a:r>
              <a:rPr kumimoji="0" lang="en-US" b="0" i="0" u="none" strike="noStrike" cap="none" normalizeH="0" baseline="0" dirty="0" smtClean="0">
                <a:ln>
                  <a:noFill/>
                </a:ln>
                <a:solidFill>
                  <a:srgbClr val="000000"/>
                </a:solidFill>
                <a:effectLst/>
                <a:latin typeface="GEInspira"/>
                <a:ea typeface="Times New Roman" pitchFamily="18" charset="0"/>
                <a:cs typeface="Arial" pitchFamily="34" charset="0"/>
              </a:rPr>
              <a:t>indicates the number of times per second that a signal cycle comes </a:t>
            </a:r>
          </a:p>
          <a:p>
            <a:pPr indent="128588" fontAlgn="base">
              <a:spcBef>
                <a:spcPct val="0"/>
              </a:spcBef>
              <a:spcAft>
                <a:spcPct val="0"/>
              </a:spcAft>
            </a:pPr>
            <a:r>
              <a:rPr kumimoji="0" lang="en-US" b="0" i="0" u="none" strike="noStrike" cap="none" normalizeH="0" baseline="0" dirty="0" smtClean="0">
                <a:ln>
                  <a:noFill/>
                </a:ln>
                <a:solidFill>
                  <a:srgbClr val="000000"/>
                </a:solidFill>
                <a:effectLst/>
                <a:latin typeface="GEInspira"/>
                <a:ea typeface="Times New Roman" pitchFamily="18" charset="0"/>
                <a:cs typeface="Arial" pitchFamily="34" charset="0"/>
              </a:rPr>
              <a:t>from its maximum value to its minimum value and then back to its </a:t>
            </a:r>
          </a:p>
          <a:p>
            <a:pPr indent="128588" fontAlgn="base">
              <a:spcBef>
                <a:spcPct val="0"/>
              </a:spcBef>
              <a:spcAft>
                <a:spcPct val="0"/>
              </a:spcAft>
            </a:pPr>
            <a:r>
              <a:rPr kumimoji="0" lang="en-US" b="0" i="0" u="none" strike="noStrike" cap="none" normalizeH="0" baseline="0" dirty="0" smtClean="0">
                <a:ln>
                  <a:noFill/>
                </a:ln>
                <a:solidFill>
                  <a:srgbClr val="000000"/>
                </a:solidFill>
                <a:effectLst/>
                <a:latin typeface="GEInspira"/>
                <a:ea typeface="Times New Roman" pitchFamily="18" charset="0"/>
                <a:cs typeface="Arial" pitchFamily="34" charset="0"/>
              </a:rPr>
              <a:t>maximum. Microprocessor based protective relays can greatly utilize </a:t>
            </a:r>
          </a:p>
          <a:p>
            <a:pPr indent="128588" fontAlgn="base">
              <a:spcBef>
                <a:spcPct val="0"/>
              </a:spcBef>
              <a:spcAft>
                <a:spcPct val="0"/>
              </a:spcAft>
            </a:pPr>
            <a:r>
              <a:rPr kumimoji="0" lang="en-US" b="0" i="0" u="none" strike="noStrike" cap="none" normalizeH="0" baseline="0" dirty="0" smtClean="0">
                <a:ln>
                  <a:noFill/>
                </a:ln>
                <a:solidFill>
                  <a:srgbClr val="000000"/>
                </a:solidFill>
                <a:effectLst/>
                <a:latin typeface="GEInspira"/>
                <a:ea typeface="Times New Roman" pitchFamily="18" charset="0"/>
                <a:cs typeface="Arial" pitchFamily="34" charset="0"/>
              </a:rPr>
              <a:t>the RF of a wireless network since decisions are based on a calculated </a:t>
            </a:r>
          </a:p>
          <a:p>
            <a:pPr indent="128588" fontAlgn="base">
              <a:spcBef>
                <a:spcPct val="0"/>
              </a:spcBef>
              <a:spcAft>
                <a:spcPct val="0"/>
              </a:spcAft>
            </a:pPr>
            <a:r>
              <a:rPr kumimoji="0" lang="en-US" b="0" i="0" u="none" strike="noStrike" cap="none" normalizeH="0" baseline="0" dirty="0" smtClean="0">
                <a:ln>
                  <a:noFill/>
                </a:ln>
                <a:solidFill>
                  <a:srgbClr val="000000"/>
                </a:solidFill>
                <a:effectLst/>
                <a:latin typeface="GEInspira"/>
                <a:ea typeface="Times New Roman" pitchFamily="18" charset="0"/>
                <a:cs typeface="Arial" pitchFamily="34" charset="0"/>
              </a:rPr>
              <a:t>magnitude and angle of the input waveform.  </a:t>
            </a:r>
            <a:endParaRPr kumimoji="0" lang="en-US" b="0" i="0" u="none" strike="noStrike" cap="none" normalizeH="0" baseline="0" dirty="0" smtClean="0">
              <a:ln>
                <a:noFill/>
              </a:ln>
              <a:solidFill>
                <a:schemeClr val="tx1"/>
              </a:solidFill>
              <a:effectLst/>
              <a:latin typeface="GEInspira"/>
              <a:cs typeface="Arial" pitchFamily="34" charset="0"/>
            </a:endParaRPr>
          </a:p>
        </p:txBody>
      </p:sp>
      <p:sp>
        <p:nvSpPr>
          <p:cNvPr id="8" name="TextBox 7"/>
          <p:cNvSpPr txBox="1"/>
          <p:nvPr/>
        </p:nvSpPr>
        <p:spPr>
          <a:xfrm>
            <a:off x="685800" y="1676400"/>
            <a:ext cx="7620000" cy="1200329"/>
          </a:xfrm>
          <a:prstGeom prst="rect">
            <a:avLst/>
          </a:prstGeom>
          <a:noFill/>
        </p:spPr>
        <p:txBody>
          <a:bodyPr wrap="square" rtlCol="0">
            <a:spAutoFit/>
          </a:bodyPr>
          <a:lstStyle/>
          <a:p>
            <a:r>
              <a:rPr lang="en-US" dirty="0">
                <a:latin typeface="GEInspira"/>
              </a:rPr>
              <a:t>As with increasing technology advancements, all market segments and industries feel the need to automate networks.  This automation often comes in the form of some wireless solution.  The wireless solution can come in the form of radio technology or mobile and cellular technology. </a:t>
            </a:r>
          </a:p>
        </p:txBody>
      </p:sp>
      <p:sp>
        <p:nvSpPr>
          <p:cNvPr id="9" name="TextBox 8"/>
          <p:cNvSpPr txBox="1"/>
          <p:nvPr/>
        </p:nvSpPr>
        <p:spPr>
          <a:xfrm>
            <a:off x="1371600" y="533400"/>
            <a:ext cx="6477000" cy="646331"/>
          </a:xfrm>
          <a:prstGeom prst="rect">
            <a:avLst/>
          </a:prstGeom>
          <a:noFill/>
        </p:spPr>
        <p:txBody>
          <a:bodyPr wrap="square" rtlCol="0">
            <a:spAutoFit/>
          </a:bodyPr>
          <a:lstStyle/>
          <a:p>
            <a:r>
              <a:rPr lang="en-US" sz="3600" b="1" i="1" dirty="0" smtClean="0">
                <a:latin typeface="GE Inspira" charset="0"/>
              </a:rPr>
              <a:t>WIRELESS = AUTOMATION</a:t>
            </a:r>
            <a:endParaRPr lang="en-US" sz="3600" b="1" i="1" dirty="0">
              <a:latin typeface="GE Inspir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391400" cy="646331"/>
          </a:xfrm>
          <a:prstGeom prst="rect">
            <a:avLst/>
          </a:prstGeom>
        </p:spPr>
        <p:txBody>
          <a:bodyPr wrap="square">
            <a:spAutoFit/>
          </a:bodyPr>
          <a:lstStyle/>
          <a:p>
            <a:r>
              <a:rPr lang="en-US" sz="3600" b="1" i="1" dirty="0" smtClean="0">
                <a:latin typeface="GE Inspira" charset="0"/>
              </a:rPr>
              <a:t>Radio Paths – Wireless Solution</a:t>
            </a:r>
          </a:p>
        </p:txBody>
      </p:sp>
      <p:sp>
        <p:nvSpPr>
          <p:cNvPr id="3" name="TextBox 2"/>
          <p:cNvSpPr txBox="1"/>
          <p:nvPr/>
        </p:nvSpPr>
        <p:spPr>
          <a:xfrm>
            <a:off x="990600" y="1447800"/>
            <a:ext cx="6781800" cy="2308324"/>
          </a:xfrm>
          <a:prstGeom prst="rect">
            <a:avLst/>
          </a:prstGeom>
          <a:noFill/>
        </p:spPr>
        <p:txBody>
          <a:bodyPr wrap="square" rtlCol="0">
            <a:spAutoFit/>
          </a:bodyPr>
          <a:lstStyle/>
          <a:p>
            <a:r>
              <a:rPr lang="en-US" dirty="0"/>
              <a:t>The fundamental goal of path evaluation is meeting the</a:t>
            </a:r>
          </a:p>
          <a:p>
            <a:r>
              <a:rPr lang="en-US" dirty="0"/>
              <a:t>customer’s communication </a:t>
            </a:r>
            <a:r>
              <a:rPr lang="en-US" dirty="0" smtClean="0"/>
              <a:t>needs.</a:t>
            </a:r>
          </a:p>
          <a:p>
            <a:endParaRPr lang="en-US" dirty="0"/>
          </a:p>
          <a:p>
            <a:r>
              <a:rPr lang="en-US" dirty="0" smtClean="0"/>
              <a:t>There are considerations that need to be discussed when determining a radio path for the network:</a:t>
            </a:r>
          </a:p>
          <a:p>
            <a:pPr marL="800100" lvl="1" indent="-342900">
              <a:buFont typeface="+mj-lt"/>
              <a:buAutoNum type="arabicPeriod"/>
            </a:pPr>
            <a:r>
              <a:rPr lang="en-US" dirty="0" smtClean="0"/>
              <a:t>Is </a:t>
            </a:r>
            <a:r>
              <a:rPr lang="en-US" dirty="0"/>
              <a:t>this a primary or back-up communication </a:t>
            </a:r>
            <a:r>
              <a:rPr lang="en-US" dirty="0" smtClean="0"/>
              <a:t>system?</a:t>
            </a:r>
          </a:p>
          <a:p>
            <a:pPr marL="800100" lvl="1" indent="-342900">
              <a:buFont typeface="+mj-lt"/>
              <a:buAutoNum type="arabicPeriod"/>
            </a:pPr>
            <a:r>
              <a:rPr lang="en-US" dirty="0" smtClean="0"/>
              <a:t>Do </a:t>
            </a:r>
            <a:r>
              <a:rPr lang="en-US" dirty="0"/>
              <a:t>you need continuous data throughput, or is </a:t>
            </a:r>
            <a:r>
              <a:rPr lang="en-US" dirty="0" smtClean="0"/>
              <a:t>it </a:t>
            </a:r>
            <a:r>
              <a:rPr lang="en-US" dirty="0" smtClean="0"/>
              <a:t>bursty</a:t>
            </a:r>
            <a:r>
              <a:rPr lang="en-US" dirty="0" smtClean="0"/>
              <a:t>?</a:t>
            </a:r>
          </a:p>
          <a:p>
            <a:pPr marL="800100" lvl="1" indent="-342900">
              <a:buFont typeface="+mj-lt"/>
              <a:buAutoNum type="arabicPeriod"/>
            </a:pPr>
            <a:r>
              <a:rPr lang="en-US" dirty="0"/>
              <a:t>Is it point-to-point or point-multipoint</a:t>
            </a:r>
            <a:r>
              <a:rPr lang="en-US" dirty="0" smtClean="0"/>
              <a:t>?</a:t>
            </a:r>
            <a:endParaRPr lang="en-US" dirty="0"/>
          </a:p>
        </p:txBody>
      </p:sp>
      <p:sp>
        <p:nvSpPr>
          <p:cNvPr id="4" name="TextBox 3"/>
          <p:cNvSpPr txBox="1"/>
          <p:nvPr/>
        </p:nvSpPr>
        <p:spPr>
          <a:xfrm>
            <a:off x="990600" y="4038600"/>
            <a:ext cx="7620000" cy="2031325"/>
          </a:xfrm>
          <a:prstGeom prst="rect">
            <a:avLst/>
          </a:prstGeom>
          <a:noFill/>
        </p:spPr>
        <p:txBody>
          <a:bodyPr wrap="square" rtlCol="0">
            <a:spAutoFit/>
          </a:bodyPr>
          <a:lstStyle/>
          <a:p>
            <a:r>
              <a:rPr lang="en-US" dirty="0" smtClean="0"/>
              <a:t>Do these wireless locations have LOS (Line of Sight) to each other?  LOS is </a:t>
            </a:r>
            <a:r>
              <a:rPr lang="en-US" dirty="0"/>
              <a:t>how far you can </a:t>
            </a:r>
            <a:r>
              <a:rPr lang="en-US" dirty="0" smtClean="0"/>
              <a:t>see.  This is also known as the visual horizon.  Radio </a:t>
            </a:r>
            <a:r>
              <a:rPr lang="en-US" dirty="0"/>
              <a:t>line-of-sight is longer than optical </a:t>
            </a:r>
            <a:r>
              <a:rPr lang="en-US" dirty="0" smtClean="0"/>
              <a:t>LOS.</a:t>
            </a:r>
            <a:endParaRPr lang="en-US" dirty="0"/>
          </a:p>
          <a:p>
            <a:endParaRPr lang="en-US" dirty="0" smtClean="0"/>
          </a:p>
          <a:p>
            <a:r>
              <a:rPr lang="en-US" dirty="0" smtClean="0"/>
              <a:t>Radio </a:t>
            </a:r>
            <a:r>
              <a:rPr lang="en-US" dirty="0"/>
              <a:t>signals bend slightly in the troposphere, the </a:t>
            </a:r>
            <a:r>
              <a:rPr lang="en-US" dirty="0" smtClean="0"/>
              <a:t>lowest level </a:t>
            </a:r>
            <a:r>
              <a:rPr lang="en-US" dirty="0"/>
              <a:t>of the earth’s atmosphere, which extends radio </a:t>
            </a:r>
            <a:r>
              <a:rPr lang="en-US" dirty="0" smtClean="0"/>
              <a:t>range compared </a:t>
            </a:r>
            <a:r>
              <a:rPr lang="en-US" dirty="0"/>
              <a:t>to optical </a:t>
            </a:r>
            <a:r>
              <a:rPr lang="en-US" dirty="0" smtClean="0"/>
              <a:t>LOS.  The </a:t>
            </a:r>
            <a:r>
              <a:rPr lang="en-US" dirty="0"/>
              <a:t>result is that radio LOS is not the same as optical </a:t>
            </a:r>
            <a:r>
              <a:rPr lang="en-US" dirty="0" smtClean="0"/>
              <a:t>LOS—it is </a:t>
            </a:r>
            <a:r>
              <a:rPr lang="en-US" dirty="0"/>
              <a:t>longer by about 1/3 as a </a:t>
            </a:r>
            <a:r>
              <a:rPr lang="en-US" dirty="0" smtClean="0"/>
              <a:t>rule.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1524000" y="2590800"/>
            <a:ext cx="6629400" cy="830997"/>
          </a:xfrm>
          <a:prstGeom prst="rect">
            <a:avLst/>
          </a:prstGeom>
          <a:noFill/>
        </p:spPr>
        <p:txBody>
          <a:bodyPr wrap="square" rtlCol="0">
            <a:spAutoFit/>
          </a:bodyPr>
          <a:lstStyle/>
          <a:p>
            <a:r>
              <a:rPr lang="en-US" sz="4800" dirty="0" smtClean="0">
                <a:solidFill>
                  <a:schemeClr val="bg1"/>
                </a:solidFill>
                <a:latin typeface="GE Inspira Pitch" pitchFamily="34" charset="0"/>
              </a:rPr>
              <a:t>Licensed or Unlicensed</a:t>
            </a:r>
            <a:endParaRPr lang="en-US" sz="4800" dirty="0">
              <a:solidFill>
                <a:schemeClr val="bg1"/>
              </a:solidFill>
              <a:latin typeface="GE Inspira Pitch"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2209800"/>
            <a:ext cx="6781800" cy="3693319"/>
          </a:xfrm>
          <a:prstGeom prst="rect">
            <a:avLst/>
          </a:prstGeom>
          <a:noFill/>
        </p:spPr>
        <p:txBody>
          <a:bodyPr wrap="square" rtlCol="0">
            <a:spAutoFit/>
          </a:bodyPr>
          <a:lstStyle/>
          <a:p>
            <a:pPr>
              <a:buFont typeface="Wingdings" pitchFamily="2" charset="2"/>
              <a:buChar char="v"/>
            </a:pPr>
            <a:r>
              <a:rPr lang="en-US" b="1" i="1" dirty="0" smtClean="0">
                <a:solidFill>
                  <a:schemeClr val="tx2"/>
                </a:solidFill>
                <a:latin typeface="GE Inspira" charset="0"/>
              </a:rPr>
              <a:t>Cost</a:t>
            </a:r>
          </a:p>
          <a:p>
            <a:pPr>
              <a:buFont typeface="Wingdings" pitchFamily="2" charset="2"/>
              <a:buChar char="v"/>
            </a:pPr>
            <a:endParaRPr lang="en-US" b="1" i="1" dirty="0">
              <a:solidFill>
                <a:schemeClr val="tx2"/>
              </a:solidFill>
              <a:latin typeface="GE Inspira" charset="0"/>
            </a:endParaRPr>
          </a:p>
          <a:p>
            <a:pPr>
              <a:buFont typeface="Wingdings" pitchFamily="2" charset="2"/>
              <a:buChar char="v"/>
            </a:pPr>
            <a:r>
              <a:rPr lang="en-US" b="1" i="1" dirty="0" smtClean="0">
                <a:solidFill>
                  <a:schemeClr val="tx2"/>
                </a:solidFill>
                <a:latin typeface="GE Inspira" charset="0"/>
              </a:rPr>
              <a:t>Private or Shared Network</a:t>
            </a:r>
          </a:p>
          <a:p>
            <a:pPr>
              <a:buFont typeface="Wingdings" pitchFamily="2" charset="2"/>
              <a:buChar char="v"/>
            </a:pPr>
            <a:endParaRPr lang="en-US" b="1" i="1" dirty="0">
              <a:solidFill>
                <a:schemeClr val="tx2"/>
              </a:solidFill>
              <a:latin typeface="GE Inspira" charset="0"/>
            </a:endParaRPr>
          </a:p>
          <a:p>
            <a:pPr>
              <a:buFont typeface="Wingdings" pitchFamily="2" charset="2"/>
              <a:buChar char="v"/>
            </a:pPr>
            <a:r>
              <a:rPr lang="en-US" b="1" i="1" dirty="0" smtClean="0">
                <a:solidFill>
                  <a:schemeClr val="tx2"/>
                </a:solidFill>
                <a:latin typeface="GE Inspira" charset="0"/>
              </a:rPr>
              <a:t>System Application</a:t>
            </a:r>
          </a:p>
          <a:p>
            <a:pPr>
              <a:buFont typeface="Wingdings" pitchFamily="2" charset="2"/>
              <a:buChar char="v"/>
            </a:pPr>
            <a:endParaRPr lang="en-US" b="1" i="1" dirty="0">
              <a:solidFill>
                <a:schemeClr val="tx2"/>
              </a:solidFill>
              <a:latin typeface="GE Inspira" charset="0"/>
            </a:endParaRPr>
          </a:p>
          <a:p>
            <a:pPr>
              <a:buFont typeface="Wingdings" pitchFamily="2" charset="2"/>
              <a:buChar char="v"/>
            </a:pPr>
            <a:r>
              <a:rPr lang="en-US" b="1" i="1" dirty="0" smtClean="0">
                <a:solidFill>
                  <a:schemeClr val="tx2"/>
                </a:solidFill>
                <a:latin typeface="GE Inspira" charset="0"/>
              </a:rPr>
              <a:t>Distance between Devices</a:t>
            </a:r>
          </a:p>
          <a:p>
            <a:pPr>
              <a:buFont typeface="Wingdings" pitchFamily="2" charset="2"/>
              <a:buChar char="v"/>
            </a:pPr>
            <a:endParaRPr lang="en-US" b="1" i="1" dirty="0">
              <a:solidFill>
                <a:schemeClr val="tx2"/>
              </a:solidFill>
              <a:latin typeface="GE Inspira" charset="0"/>
            </a:endParaRPr>
          </a:p>
          <a:p>
            <a:pPr>
              <a:buFont typeface="Wingdings" pitchFamily="2" charset="2"/>
              <a:buChar char="v"/>
            </a:pPr>
            <a:r>
              <a:rPr lang="en-US" b="1" i="1" dirty="0" smtClean="0">
                <a:solidFill>
                  <a:schemeClr val="tx2"/>
                </a:solidFill>
                <a:latin typeface="GE Inspira" charset="0"/>
              </a:rPr>
              <a:t>Cutting-Edge Technology or Existing Proven Technology </a:t>
            </a:r>
          </a:p>
          <a:p>
            <a:pPr>
              <a:buFont typeface="Wingdings" pitchFamily="2" charset="2"/>
              <a:buChar char="v"/>
            </a:pPr>
            <a:endParaRPr lang="en-US" b="1" i="1" dirty="0">
              <a:solidFill>
                <a:schemeClr val="tx2"/>
              </a:solidFill>
              <a:latin typeface="GE Inspira" charset="0"/>
            </a:endParaRPr>
          </a:p>
          <a:p>
            <a:pPr>
              <a:buFont typeface="Wingdings" pitchFamily="2" charset="2"/>
              <a:buChar char="v"/>
            </a:pPr>
            <a:r>
              <a:rPr lang="en-US" b="1" i="1" dirty="0" smtClean="0">
                <a:solidFill>
                  <a:schemeClr val="tx2"/>
                </a:solidFill>
                <a:latin typeface="GE Inspira" charset="0"/>
              </a:rPr>
              <a:t>Physical Interfaces </a:t>
            </a:r>
          </a:p>
          <a:p>
            <a:pPr>
              <a:buFont typeface="Wingdings" pitchFamily="2" charset="2"/>
              <a:buChar char="v"/>
            </a:pPr>
            <a:endParaRPr lang="en-US" b="1" i="1" dirty="0">
              <a:solidFill>
                <a:schemeClr val="tx2"/>
              </a:solidFill>
              <a:latin typeface="GE Inspira" charset="0"/>
            </a:endParaRPr>
          </a:p>
          <a:p>
            <a:pPr>
              <a:buFont typeface="Wingdings" pitchFamily="2" charset="2"/>
              <a:buChar char="v"/>
            </a:pPr>
            <a:r>
              <a:rPr lang="en-US" b="1" i="1" dirty="0" smtClean="0">
                <a:solidFill>
                  <a:schemeClr val="tx2"/>
                </a:solidFill>
                <a:latin typeface="GE Inspira" charset="0"/>
              </a:rPr>
              <a:t>Data Bandwidth/Latency Requirements</a:t>
            </a:r>
          </a:p>
        </p:txBody>
      </p:sp>
      <p:sp>
        <p:nvSpPr>
          <p:cNvPr id="5" name="TextBox 4"/>
          <p:cNvSpPr txBox="1"/>
          <p:nvPr/>
        </p:nvSpPr>
        <p:spPr>
          <a:xfrm>
            <a:off x="1066800" y="381000"/>
            <a:ext cx="7239000" cy="1323439"/>
          </a:xfrm>
          <a:prstGeom prst="rect">
            <a:avLst/>
          </a:prstGeom>
          <a:noFill/>
        </p:spPr>
        <p:txBody>
          <a:bodyPr wrap="square" rtlCol="0">
            <a:spAutoFit/>
          </a:bodyPr>
          <a:lstStyle/>
          <a:p>
            <a:pPr algn="ctr"/>
            <a:r>
              <a:rPr lang="en-US" sz="4000" dirty="0" smtClean="0">
                <a:solidFill>
                  <a:schemeClr val="tx2"/>
                </a:solidFill>
                <a:latin typeface="GEInspira"/>
              </a:rPr>
              <a:t>Differentiators of </a:t>
            </a:r>
          </a:p>
          <a:p>
            <a:pPr algn="ctr"/>
            <a:r>
              <a:rPr lang="en-US" sz="4000" dirty="0" smtClean="0">
                <a:solidFill>
                  <a:schemeClr val="tx2"/>
                </a:solidFill>
                <a:latin typeface="GEInspira"/>
              </a:rPr>
              <a:t>Licensed Versus Unlicensed</a:t>
            </a:r>
            <a:endParaRPr lang="en-US" sz="4000" dirty="0">
              <a:solidFill>
                <a:schemeClr val="tx2"/>
              </a:solidFill>
              <a:latin typeface="GEInspi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304800"/>
            <a:ext cx="1600200" cy="646331"/>
          </a:xfrm>
          <a:prstGeom prst="rect">
            <a:avLst/>
          </a:prstGeom>
        </p:spPr>
        <p:txBody>
          <a:bodyPr wrap="square">
            <a:spAutoFit/>
          </a:bodyPr>
          <a:lstStyle/>
          <a:p>
            <a:r>
              <a:rPr lang="en-US" sz="3600" b="1" i="1" dirty="0" smtClean="0">
                <a:solidFill>
                  <a:schemeClr val="tx2"/>
                </a:solidFill>
                <a:latin typeface="GE Inspira" charset="0"/>
              </a:rPr>
              <a:t>Costs</a:t>
            </a:r>
          </a:p>
        </p:txBody>
      </p:sp>
      <p:sp>
        <p:nvSpPr>
          <p:cNvPr id="4" name="Rectangle 3"/>
          <p:cNvSpPr/>
          <p:nvPr/>
        </p:nvSpPr>
        <p:spPr>
          <a:xfrm>
            <a:off x="685800" y="1219201"/>
            <a:ext cx="8077200" cy="4278094"/>
          </a:xfrm>
          <a:prstGeom prst="rect">
            <a:avLst/>
          </a:prstGeom>
        </p:spPr>
        <p:txBody>
          <a:bodyPr wrap="square">
            <a:spAutoFit/>
          </a:bodyPr>
          <a:lstStyle/>
          <a:p>
            <a:r>
              <a:rPr lang="en-US" sz="1400" b="1" dirty="0" smtClean="0">
                <a:solidFill>
                  <a:schemeClr val="tx2"/>
                </a:solidFill>
                <a:latin typeface="GE Inspira" charset="0"/>
              </a:rPr>
              <a:t>Licensed</a:t>
            </a:r>
            <a:r>
              <a:rPr lang="en-US" sz="1400" dirty="0" smtClean="0">
                <a:solidFill>
                  <a:schemeClr val="tx2"/>
                </a:solidFill>
                <a:latin typeface="GE Inspira" charset="0"/>
              </a:rPr>
              <a:t> - The fees for licensed frequencies are determined by the Federal Communications Commission (FCC) for the United States and such similar entities for other non-American countries.  The fees for a pair of licenses can vary from a few thousand dollars to tens of thousands of dollars.   Typically the FCC will provide a pair or 2 frequencies for a licensed system.  These systems are often referred to as MAS because there is usually a Master/Host location that provides RF coverage to multiple Remote/Controller devices. </a:t>
            </a:r>
          </a:p>
          <a:p>
            <a:endParaRPr lang="en-US" sz="1600" dirty="0" smtClean="0">
              <a:solidFill>
                <a:schemeClr val="tx2"/>
              </a:solidFill>
              <a:latin typeface="GE Inspira" charset="0"/>
            </a:endParaRPr>
          </a:p>
          <a:p>
            <a:r>
              <a:rPr lang="en-US" sz="1400" b="1" dirty="0" smtClean="0">
                <a:solidFill>
                  <a:schemeClr val="tx2"/>
                </a:solidFill>
                <a:latin typeface="GE Inspira" charset="0"/>
              </a:rPr>
              <a:t>Unlicensed</a:t>
            </a:r>
            <a:r>
              <a:rPr lang="en-US" sz="1400" dirty="0" smtClean="0">
                <a:solidFill>
                  <a:schemeClr val="tx2"/>
                </a:solidFill>
                <a:latin typeface="GE Inspira" charset="0"/>
              </a:rPr>
              <a:t> frequencies such as those in the Industrial, Scientific, and Medical (ISM) band (902MHz to 928MHz) do not incur a cost by the FCC, but there are rules to utilizing this frequency band. For utilization of frequencies of the ISM band (902MHz to 928MHz), the wireless devices must have a built-in mechanism that performs frequency hopping across the frequency spectrum or otherwise known as FHSS (Frequency Hopping Spread Spectrum).</a:t>
            </a:r>
          </a:p>
          <a:p>
            <a:endParaRPr lang="en-US" sz="1600" dirty="0" smtClean="0">
              <a:solidFill>
                <a:schemeClr val="tx2"/>
              </a:solidFill>
              <a:latin typeface="GE Inspira" charset="0"/>
            </a:endParaRPr>
          </a:p>
          <a:p>
            <a:r>
              <a:rPr lang="en-US" sz="1400" b="1" dirty="0" smtClean="0">
                <a:solidFill>
                  <a:schemeClr val="tx2"/>
                </a:solidFill>
                <a:latin typeface="GE Inspira" charset="0"/>
              </a:rPr>
              <a:t>Registered Band </a:t>
            </a:r>
            <a:r>
              <a:rPr lang="en-US" sz="1400" dirty="0" smtClean="0">
                <a:solidFill>
                  <a:schemeClr val="tx2"/>
                </a:solidFill>
                <a:latin typeface="GE Inspira" charset="0"/>
              </a:rPr>
              <a:t>- Some wireless networks take advantage of </a:t>
            </a:r>
            <a:r>
              <a:rPr lang="en-US" sz="1400" i="1" dirty="0" smtClean="0">
                <a:solidFill>
                  <a:schemeClr val="tx2"/>
                </a:solidFill>
                <a:latin typeface="GE Inspira" charset="0"/>
              </a:rPr>
              <a:t>registered </a:t>
            </a:r>
            <a:r>
              <a:rPr lang="en-US" sz="1400" dirty="0" smtClean="0">
                <a:solidFill>
                  <a:schemeClr val="tx2"/>
                </a:solidFill>
                <a:latin typeface="GE Inspira" charset="0"/>
              </a:rPr>
              <a:t>band frequencies that are considered “unlicensed”. The advantage of using a registered band is that it is similar to a licensed band in that you are allowed to have devices on one particular frequency without having to “hop” among different frequencies, but you do not have to pay a fee to the FCC for any particular frequencies. Currently, this registered band includes frequencies ranging from 3650MHz to 3750MHz.  </a:t>
            </a:r>
            <a:endParaRPr lang="en-US" sz="1600" dirty="0" smtClean="0">
              <a:solidFill>
                <a:schemeClr val="tx2"/>
              </a:solidFill>
              <a:latin typeface="GE Inspira" charset="0"/>
            </a:endParaRPr>
          </a:p>
          <a:p>
            <a:endParaRPr lang="en-US" sz="1600" dirty="0">
              <a:solidFill>
                <a:schemeClr val="tx2"/>
              </a:solidFill>
              <a:latin typeface="GE Inspira"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04800"/>
            <a:ext cx="6324600" cy="646331"/>
          </a:xfrm>
          <a:prstGeom prst="rect">
            <a:avLst/>
          </a:prstGeom>
        </p:spPr>
        <p:txBody>
          <a:bodyPr wrap="square">
            <a:spAutoFit/>
          </a:bodyPr>
          <a:lstStyle/>
          <a:p>
            <a:r>
              <a:rPr lang="en-US" sz="3600" b="1" i="1" dirty="0" smtClean="0">
                <a:solidFill>
                  <a:schemeClr val="tx2"/>
                </a:solidFill>
                <a:latin typeface="GE Inspira" charset="0"/>
              </a:rPr>
              <a:t>Private or Shared Network</a:t>
            </a:r>
          </a:p>
        </p:txBody>
      </p:sp>
      <p:sp>
        <p:nvSpPr>
          <p:cNvPr id="3" name="TextBox 2"/>
          <p:cNvSpPr txBox="1"/>
          <p:nvPr/>
        </p:nvSpPr>
        <p:spPr>
          <a:xfrm>
            <a:off x="914400" y="1219200"/>
            <a:ext cx="7239000" cy="2277547"/>
          </a:xfrm>
          <a:prstGeom prst="rect">
            <a:avLst/>
          </a:prstGeom>
          <a:noFill/>
        </p:spPr>
        <p:txBody>
          <a:bodyPr wrap="square" rtlCol="0">
            <a:spAutoFit/>
          </a:bodyPr>
          <a:lstStyle/>
          <a:p>
            <a:r>
              <a:rPr lang="en-US" sz="1600" b="1" dirty="0" smtClean="0">
                <a:solidFill>
                  <a:schemeClr val="tx2"/>
                </a:solidFill>
                <a:latin typeface="GE Inspira" charset="0"/>
              </a:rPr>
              <a:t>Private/Licensed</a:t>
            </a:r>
            <a:r>
              <a:rPr lang="en-US" sz="1600" dirty="0" smtClean="0">
                <a:solidFill>
                  <a:schemeClr val="tx2"/>
                </a:solidFill>
                <a:latin typeface="GE Inspira" charset="0"/>
              </a:rPr>
              <a:t> - </a:t>
            </a:r>
            <a:r>
              <a:rPr lang="en-US" sz="1600" dirty="0">
                <a:solidFill>
                  <a:schemeClr val="tx2"/>
                </a:solidFill>
                <a:latin typeface="GE Inspira" charset="0"/>
              </a:rPr>
              <a:t>In a licensed network, you own the network </a:t>
            </a:r>
            <a:r>
              <a:rPr lang="en-US" sz="1600" dirty="0" smtClean="0">
                <a:solidFill>
                  <a:schemeClr val="tx2"/>
                </a:solidFill>
                <a:latin typeface="GE Inspira" charset="0"/>
              </a:rPr>
              <a:t>and it is considered a private network you control </a:t>
            </a:r>
            <a:r>
              <a:rPr lang="en-US" sz="1600" dirty="0">
                <a:solidFill>
                  <a:schemeClr val="tx2"/>
                </a:solidFill>
                <a:latin typeface="GE Inspira" charset="0"/>
              </a:rPr>
              <a:t>when outages can occur.  Some customers will often test run for outages and have the capability to do so since they will only be affecting their network.</a:t>
            </a:r>
            <a:endParaRPr lang="en-US" sz="1600" dirty="0" smtClean="0">
              <a:solidFill>
                <a:schemeClr val="tx2"/>
              </a:solidFill>
              <a:latin typeface="GE Inspira" charset="0"/>
            </a:endParaRPr>
          </a:p>
          <a:p>
            <a:endParaRPr lang="en-US" sz="1400" dirty="0" smtClean="0">
              <a:solidFill>
                <a:schemeClr val="tx2"/>
              </a:solidFill>
              <a:latin typeface="GE Inspira" charset="0"/>
            </a:endParaRPr>
          </a:p>
          <a:p>
            <a:r>
              <a:rPr lang="en-US" sz="1600" dirty="0">
                <a:solidFill>
                  <a:schemeClr val="tx2"/>
                </a:solidFill>
                <a:latin typeface="GE Inspira" charset="0"/>
              </a:rPr>
              <a:t>Other users operating in licensed frequencies opt for this more expensive wireless solution because the application that requires monitoring or connectivity to wireless devices are important and cannot afford the risk of having unavailability or downtime throughout the year. </a:t>
            </a:r>
          </a:p>
        </p:txBody>
      </p:sp>
      <p:sp>
        <p:nvSpPr>
          <p:cNvPr id="4" name="TextBox 3"/>
          <p:cNvSpPr txBox="1"/>
          <p:nvPr/>
        </p:nvSpPr>
        <p:spPr>
          <a:xfrm>
            <a:off x="914400" y="3886200"/>
            <a:ext cx="7239000" cy="1815882"/>
          </a:xfrm>
          <a:prstGeom prst="rect">
            <a:avLst/>
          </a:prstGeom>
          <a:noFill/>
        </p:spPr>
        <p:txBody>
          <a:bodyPr wrap="square" rtlCol="0">
            <a:spAutoFit/>
          </a:bodyPr>
          <a:lstStyle/>
          <a:p>
            <a:r>
              <a:rPr lang="en-US" sz="1600" b="1" dirty="0">
                <a:solidFill>
                  <a:schemeClr val="tx2"/>
                </a:solidFill>
                <a:latin typeface="GE Inspira" charset="0"/>
              </a:rPr>
              <a:t>Unlicensed </a:t>
            </a:r>
            <a:r>
              <a:rPr lang="en-US" sz="1600" b="1" dirty="0" smtClean="0">
                <a:solidFill>
                  <a:schemeClr val="tx2"/>
                </a:solidFill>
                <a:latin typeface="GE Inspira" charset="0"/>
              </a:rPr>
              <a:t>frequencies -  </a:t>
            </a:r>
            <a:r>
              <a:rPr lang="en-US" sz="1600" dirty="0" smtClean="0">
                <a:solidFill>
                  <a:schemeClr val="tx2"/>
                </a:solidFill>
                <a:latin typeface="GE Inspira" charset="0"/>
              </a:rPr>
              <a:t>Do </a:t>
            </a:r>
            <a:r>
              <a:rPr lang="en-US" sz="1600" dirty="0">
                <a:solidFill>
                  <a:schemeClr val="tx2"/>
                </a:solidFill>
                <a:latin typeface="GE Inspira" charset="0"/>
              </a:rPr>
              <a:t>not incur a cost by the FCC, but there are rules to utilizing this frequency band.  For utilization of frequencies of the ISM band (902MHz to 928MHz), the wireless devices must have a built-in mechanism that performs frequency hopping across the frequency spectrum or otherwise known as FHSS (Frequency Hopping Spread Spectrum). </a:t>
            </a:r>
            <a:r>
              <a:rPr lang="en-US" sz="1600" dirty="0" smtClean="0">
                <a:solidFill>
                  <a:schemeClr val="tx2"/>
                </a:solidFill>
                <a:latin typeface="GE Inspira" charset="0"/>
              </a:rPr>
              <a:t>This </a:t>
            </a:r>
            <a:r>
              <a:rPr lang="en-US" sz="1600" dirty="0">
                <a:solidFill>
                  <a:schemeClr val="tx2"/>
                </a:solidFill>
                <a:latin typeface="GE Inspira" charset="0"/>
              </a:rPr>
              <a:t>technology may seem unattractive in that the signal is constantly moving, but what makes it attractive </a:t>
            </a:r>
            <a:r>
              <a:rPr lang="en-US" sz="1600" dirty="0" smtClean="0">
                <a:solidFill>
                  <a:schemeClr val="tx2"/>
                </a:solidFill>
                <a:latin typeface="GE Inspira" charset="0"/>
              </a:rPr>
              <a:t>is the higher bandwidth capabilities. </a:t>
            </a:r>
            <a:endParaRPr lang="en-US" sz="1600" dirty="0">
              <a:solidFill>
                <a:schemeClr val="tx2"/>
              </a:solidFill>
              <a:latin typeface="GE Inspira"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_PowerPoint_Template">
  <a:themeElements>
    <a:clrScheme name="GE_PowerPoint_Template 1">
      <a:dk1>
        <a:srgbClr val="4157AD"/>
      </a:dk1>
      <a:lt1>
        <a:srgbClr val="FFFFFF"/>
      </a:lt1>
      <a:dk2>
        <a:srgbClr val="7C9DFD"/>
      </a:dk2>
      <a:lt2>
        <a:srgbClr val="808080"/>
      </a:lt2>
      <a:accent1>
        <a:srgbClr val="4157AD"/>
      </a:accent1>
      <a:accent2>
        <a:srgbClr val="B9CAFD"/>
      </a:accent2>
      <a:accent3>
        <a:srgbClr val="FFFFFF"/>
      </a:accent3>
      <a:accent4>
        <a:srgbClr val="364993"/>
      </a:accent4>
      <a:accent5>
        <a:srgbClr val="B0B4D3"/>
      </a:accent5>
      <a:accent6>
        <a:srgbClr val="A7B7E5"/>
      </a:accent6>
      <a:hlink>
        <a:srgbClr val="14187A"/>
      </a:hlink>
      <a:folHlink>
        <a:srgbClr val="7C9EFE"/>
      </a:folHlink>
    </a:clrScheme>
    <a:fontScheme name="GE_PowerPoint_Template">
      <a:majorFont>
        <a:latin typeface="GE Inspira"/>
        <a:ea typeface=""/>
        <a:cs typeface=""/>
      </a:majorFont>
      <a:minorFont>
        <a:latin typeface="GE Inspi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GE Inspira" pitchFamily="34" charset="0"/>
          </a:defRPr>
        </a:defPPr>
      </a:lstStyle>
    </a:spDef>
    <a:lnDef>
      <a:spPr bwMode="auto">
        <a:xfrm>
          <a:off x="0" y="0"/>
          <a:ext cx="1" cy="1"/>
        </a:xfrm>
        <a:custGeom>
          <a:avLst/>
          <a:gdLst/>
          <a:ahLst/>
          <a:cxnLst/>
          <a:rect l="0" t="0" r="0" b="0"/>
          <a:pathLst/>
        </a:custGeom>
        <a:solidFill>
          <a:srgbClr val="FFCC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GE Inspira" pitchFamily="34" charset="0"/>
          </a:defRPr>
        </a:defPPr>
      </a:lstStyle>
    </a:lnDef>
  </a:objectDefaults>
  <a:extraClrSchemeLst>
    <a:extraClrScheme>
      <a:clrScheme name="GE_PowerPoint_Template 1">
        <a:dk1>
          <a:srgbClr val="4157AD"/>
        </a:dk1>
        <a:lt1>
          <a:srgbClr val="FFFFFF"/>
        </a:lt1>
        <a:dk2>
          <a:srgbClr val="7C9DFD"/>
        </a:dk2>
        <a:lt2>
          <a:srgbClr val="808080"/>
        </a:lt2>
        <a:accent1>
          <a:srgbClr val="4157AD"/>
        </a:accent1>
        <a:accent2>
          <a:srgbClr val="B9CAFD"/>
        </a:accent2>
        <a:accent3>
          <a:srgbClr val="FFFFFF"/>
        </a:accent3>
        <a:accent4>
          <a:srgbClr val="364993"/>
        </a:accent4>
        <a:accent5>
          <a:srgbClr val="B0B4D3"/>
        </a:accent5>
        <a:accent6>
          <a:srgbClr val="A7B7E5"/>
        </a:accent6>
        <a:hlink>
          <a:srgbClr val="14187A"/>
        </a:hlink>
        <a:folHlink>
          <a:srgbClr val="7C9EF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4157AD"/>
    </a:dk1>
    <a:lt1>
      <a:srgbClr val="FFFFFF"/>
    </a:lt1>
    <a:dk2>
      <a:srgbClr val="7C9DFD"/>
    </a:dk2>
    <a:lt2>
      <a:srgbClr val="808080"/>
    </a:lt2>
    <a:accent1>
      <a:srgbClr val="4157AD"/>
    </a:accent1>
    <a:accent2>
      <a:srgbClr val="B9CAFD"/>
    </a:accent2>
    <a:accent3>
      <a:srgbClr val="FFFFFF"/>
    </a:accent3>
    <a:accent4>
      <a:srgbClr val="364993"/>
    </a:accent4>
    <a:accent5>
      <a:srgbClr val="B0B4D3"/>
    </a:accent5>
    <a:accent6>
      <a:srgbClr val="A7B7E5"/>
    </a:accent6>
    <a:hlink>
      <a:srgbClr val="3A50AE"/>
    </a:hlink>
    <a:folHlink>
      <a:srgbClr val="4256BA"/>
    </a:folHlink>
  </a:clrScheme>
</a:themeOverride>
</file>

<file path=docProps/app.xml><?xml version="1.0" encoding="utf-8"?>
<Properties xmlns="http://schemas.openxmlformats.org/officeDocument/2006/extended-properties" xmlns:vt="http://schemas.openxmlformats.org/officeDocument/2006/docPropsVTypes">
  <TotalTime>303</TotalTime>
  <Words>1317</Words>
  <Application>Microsoft Office PowerPoint</Application>
  <PresentationFormat>On-screen Show (4:3)</PresentationFormat>
  <Paragraphs>106</Paragraphs>
  <Slides>20</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Arial Narrow</vt:lpstr>
      <vt:lpstr>Calibri</vt:lpstr>
      <vt:lpstr>GE Inspira</vt:lpstr>
      <vt:lpstr>GE Inspira Pitch</vt:lpstr>
      <vt:lpstr>GEInspira</vt:lpstr>
      <vt:lpstr>Times</vt:lpstr>
      <vt:lpstr>Times New Roman</vt:lpstr>
      <vt:lpstr>Verdana</vt:lpstr>
      <vt:lpstr>Wingdings</vt:lpstr>
      <vt:lpstr>Office Theme</vt:lpstr>
      <vt:lpstr>GE_PowerPoint_Template</vt:lpstr>
      <vt:lpstr>Fundamentals of Wireless Communications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AMI (Advanced Metering Infrastructure)</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Fundamentals of Wireless     </dc:title>
  <dc:creator>candice</dc:creator>
  <cp:lastModifiedBy>Gavriliuc, Lucian</cp:lastModifiedBy>
  <cp:revision>92</cp:revision>
  <dcterms:created xsi:type="dcterms:W3CDTF">2013-04-25T04:54:59Z</dcterms:created>
  <dcterms:modified xsi:type="dcterms:W3CDTF">2014-10-20T19:00:52Z</dcterms:modified>
</cp:coreProperties>
</file>